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media/image31.jpg" ContentType="image/jpeg"/>
  <Override PartName="/ppt/media/image33.jp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59" r:id="rId3"/>
    <p:sldId id="360" r:id="rId4"/>
    <p:sldId id="398" r:id="rId5"/>
    <p:sldId id="257" r:id="rId6"/>
    <p:sldId id="396" r:id="rId7"/>
    <p:sldId id="397" r:id="rId8"/>
    <p:sldId id="401" r:id="rId9"/>
    <p:sldId id="402" r:id="rId10"/>
    <p:sldId id="378" r:id="rId11"/>
    <p:sldId id="403" r:id="rId12"/>
    <p:sldId id="400" r:id="rId13"/>
    <p:sldId id="315" r:id="rId14"/>
    <p:sldId id="362" r:id="rId15"/>
    <p:sldId id="363" r:id="rId16"/>
    <p:sldId id="365" r:id="rId17"/>
    <p:sldId id="366" r:id="rId18"/>
    <p:sldId id="386" r:id="rId19"/>
    <p:sldId id="367" r:id="rId20"/>
    <p:sldId id="404" r:id="rId21"/>
    <p:sldId id="405" r:id="rId22"/>
    <p:sldId id="406" r:id="rId23"/>
    <p:sldId id="407" r:id="rId24"/>
    <p:sldId id="368" r:id="rId25"/>
    <p:sldId id="370" r:id="rId26"/>
    <p:sldId id="373" r:id="rId27"/>
    <p:sldId id="371" r:id="rId28"/>
    <p:sldId id="374" r:id="rId29"/>
    <p:sldId id="369" r:id="rId30"/>
    <p:sldId id="408" r:id="rId31"/>
    <p:sldId id="409" r:id="rId32"/>
    <p:sldId id="411" r:id="rId33"/>
    <p:sldId id="410" r:id="rId34"/>
    <p:sldId id="375" r:id="rId35"/>
    <p:sldId id="389" r:id="rId36"/>
    <p:sldId id="349" r:id="rId37"/>
    <p:sldId id="388" r:id="rId38"/>
    <p:sldId id="379" r:id="rId39"/>
    <p:sldId id="377" r:id="rId40"/>
    <p:sldId id="394" r:id="rId41"/>
    <p:sldId id="399" r:id="rId42"/>
    <p:sldId id="304" r:id="rId43"/>
    <p:sldId id="383" r:id="rId44"/>
    <p:sldId id="387" r:id="rId45"/>
    <p:sldId id="316" r:id="rId46"/>
    <p:sldId id="308" r:id="rId47"/>
    <p:sldId id="339" r:id="rId48"/>
    <p:sldId id="343" r:id="rId49"/>
    <p:sldId id="340" r:id="rId50"/>
    <p:sldId id="354" r:id="rId51"/>
    <p:sldId id="353" r:id="rId52"/>
    <p:sldId id="352" r:id="rId53"/>
    <p:sldId id="355" r:id="rId54"/>
    <p:sldId id="342" r:id="rId55"/>
    <p:sldId id="348" r:id="rId56"/>
    <p:sldId id="347" r:id="rId57"/>
    <p:sldId id="350" r:id="rId58"/>
    <p:sldId id="414" r:id="rId59"/>
    <p:sldId id="415" r:id="rId60"/>
    <p:sldId id="412" r:id="rId61"/>
    <p:sldId id="413" r:id="rId62"/>
    <p:sldId id="391" r:id="rId63"/>
    <p:sldId id="393" r:id="rId64"/>
    <p:sldId id="395" r:id="rId65"/>
    <p:sldId id="392" r:id="rId66"/>
    <p:sldId id="324" r:id="rId67"/>
    <p:sldId id="416" r:id="rId68"/>
    <p:sldId id="382" r:id="rId69"/>
  </p:sldIdLst>
  <p:sldSz cx="12179300" cy="9137650"/>
  <p:notesSz cx="9309100" cy="7023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6433" autoAdjust="0"/>
  </p:normalViewPr>
  <p:slideViewPr>
    <p:cSldViewPr>
      <p:cViewPr varScale="1">
        <p:scale>
          <a:sx n="70" d="100"/>
          <a:sy n="70" d="100"/>
        </p:scale>
        <p:origin x="906" y="84"/>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7.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3923" y="2832671"/>
            <a:ext cx="10357802" cy="1918906"/>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7847" y="5117084"/>
            <a:ext cx="8529954" cy="228441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2/16/2017</a:t>
            </a:fld>
            <a:endParaRPr lang="en-US" dirty="0"/>
          </a:p>
        </p:txBody>
      </p:sp>
      <p:sp>
        <p:nvSpPr>
          <p:cNvPr id="6" name="Holder 6"/>
          <p:cNvSpPr>
            <a:spLocks noGrp="1"/>
          </p:cNvSpPr>
          <p:nvPr>
            <p:ph type="sldNum" sz="quarter" idx="7"/>
          </p:nvPr>
        </p:nvSpPr>
        <p:spPr/>
        <p:txBody>
          <a:bodyPr lIns="0" tIns="0" rIns="0" bIns="0"/>
          <a:lstStyle>
            <a:lvl1pPr>
              <a:defRPr/>
            </a:lvl1pPr>
          </a:lstStyle>
          <a:p>
            <a:pPr marL="127000">
              <a:lnSpc>
                <a:spcPct val="100000"/>
              </a:lnSpc>
            </a:pPr>
            <a:fld id="{81D60167-4931-47E6-BA6A-407CBD079E47}" type="slidenum">
              <a:rPr sz="1600" spc="-10" dirty="0">
                <a:latin typeface="Calibri"/>
                <a:cs typeface="Calibri"/>
              </a:rPr>
              <a:t>‹#›</a:t>
            </a:fld>
            <a:endParaRPr sz="1600" dirty="0">
              <a:latin typeface="Calibri"/>
              <a:cs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a:solidFill>
                  <a:schemeClr val="bg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1800">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2/16/2017</a:t>
            </a:fld>
            <a:endParaRPr lang="en-US" dirty="0"/>
          </a:p>
        </p:txBody>
      </p:sp>
      <p:sp>
        <p:nvSpPr>
          <p:cNvPr id="6" name="Holder 6"/>
          <p:cNvSpPr>
            <a:spLocks noGrp="1"/>
          </p:cNvSpPr>
          <p:nvPr>
            <p:ph type="sldNum" sz="quarter" idx="7"/>
          </p:nvPr>
        </p:nvSpPr>
        <p:spPr/>
        <p:txBody>
          <a:bodyPr lIns="0" tIns="0" rIns="0" bIns="0"/>
          <a:lstStyle>
            <a:lvl1pPr>
              <a:defRPr/>
            </a:lvl1pPr>
          </a:lstStyle>
          <a:p>
            <a:pPr marL="127000">
              <a:lnSpc>
                <a:spcPct val="100000"/>
              </a:lnSpc>
            </a:pPr>
            <a:fld id="{81D60167-4931-47E6-BA6A-407CBD079E47}" type="slidenum">
              <a:rPr sz="1600" spc="-10" dirty="0">
                <a:latin typeface="Calibri"/>
                <a:cs typeface="Calibri"/>
              </a:rPr>
              <a:t>‹#›</a:t>
            </a:fld>
            <a:endParaRPr sz="1600" dirty="0">
              <a:latin typeface="Calibri"/>
              <a:cs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a:solidFill>
                  <a:schemeClr val="bg1"/>
                </a:solidFill>
                <a:latin typeface="Calibri"/>
                <a:cs typeface="Calibri"/>
              </a:defRPr>
            </a:lvl1pPr>
          </a:lstStyle>
          <a:p>
            <a:endParaRPr/>
          </a:p>
        </p:txBody>
      </p:sp>
      <p:sp>
        <p:nvSpPr>
          <p:cNvPr id="3" name="Holder 3"/>
          <p:cNvSpPr>
            <a:spLocks noGrp="1"/>
          </p:cNvSpPr>
          <p:nvPr>
            <p:ph sz="half" idx="2"/>
          </p:nvPr>
        </p:nvSpPr>
        <p:spPr>
          <a:xfrm>
            <a:off x="609282" y="2101659"/>
            <a:ext cx="5300757" cy="603084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882510" y="2461895"/>
            <a:ext cx="4683125" cy="6027420"/>
          </a:xfrm>
          <a:prstGeom prst="rect">
            <a:avLst/>
          </a:prstGeom>
        </p:spPr>
        <p:txBody>
          <a:bodyPr wrap="square" lIns="0" tIns="0" rIns="0" bIns="0">
            <a:spAutoFit/>
          </a:bodyPr>
          <a:lstStyle>
            <a:lvl1pPr>
              <a:defRPr sz="2400" b="1">
                <a:latin typeface="Calibri"/>
                <a:cs typeface="Calibri"/>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2/16/2017</a:t>
            </a:fld>
            <a:endParaRPr lang="en-US" dirty="0"/>
          </a:p>
        </p:txBody>
      </p:sp>
      <p:sp>
        <p:nvSpPr>
          <p:cNvPr id="7" name="Holder 7"/>
          <p:cNvSpPr>
            <a:spLocks noGrp="1"/>
          </p:cNvSpPr>
          <p:nvPr>
            <p:ph type="sldNum" sz="quarter" idx="7"/>
          </p:nvPr>
        </p:nvSpPr>
        <p:spPr/>
        <p:txBody>
          <a:bodyPr lIns="0" tIns="0" rIns="0" bIns="0"/>
          <a:lstStyle>
            <a:lvl1pPr>
              <a:defRPr/>
            </a:lvl1pPr>
          </a:lstStyle>
          <a:p>
            <a:pPr marL="127000">
              <a:lnSpc>
                <a:spcPct val="100000"/>
              </a:lnSpc>
            </a:pPr>
            <a:fld id="{81D60167-4931-47E6-BA6A-407CBD079E47}" type="slidenum">
              <a:rPr sz="1600" spc="-10" dirty="0">
                <a:latin typeface="Calibri"/>
                <a:cs typeface="Calibri"/>
              </a:rPr>
              <a:t>‹#›</a:t>
            </a:fld>
            <a:endParaRPr sz="1600" dirty="0">
              <a:latin typeface="Calibri"/>
              <a:cs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a:solidFill>
                  <a:schemeClr val="bg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2/16/2017</a:t>
            </a:fld>
            <a:endParaRPr lang="en-US" dirty="0"/>
          </a:p>
        </p:txBody>
      </p:sp>
      <p:sp>
        <p:nvSpPr>
          <p:cNvPr id="5" name="Holder 5"/>
          <p:cNvSpPr>
            <a:spLocks noGrp="1"/>
          </p:cNvSpPr>
          <p:nvPr>
            <p:ph type="sldNum" sz="quarter" idx="7"/>
          </p:nvPr>
        </p:nvSpPr>
        <p:spPr/>
        <p:txBody>
          <a:bodyPr lIns="0" tIns="0" rIns="0" bIns="0"/>
          <a:lstStyle>
            <a:lvl1pPr>
              <a:defRPr/>
            </a:lvl1pPr>
          </a:lstStyle>
          <a:p>
            <a:pPr marL="127000">
              <a:lnSpc>
                <a:spcPct val="100000"/>
              </a:lnSpc>
            </a:pPr>
            <a:fld id="{81D60167-4931-47E6-BA6A-407CBD079E47}" type="slidenum">
              <a:rPr sz="1600" spc="-10" dirty="0">
                <a:latin typeface="Calibri"/>
                <a:cs typeface="Calibri"/>
              </a:rPr>
              <a:t>‹#›</a:t>
            </a:fld>
            <a:endParaRPr sz="1600" dirty="0">
              <a:latin typeface="Calibri"/>
              <a:cs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2/16/2017</a:t>
            </a:fld>
            <a:endParaRPr lang="en-US" dirty="0"/>
          </a:p>
        </p:txBody>
      </p:sp>
      <p:sp>
        <p:nvSpPr>
          <p:cNvPr id="4" name="Holder 4"/>
          <p:cNvSpPr>
            <a:spLocks noGrp="1"/>
          </p:cNvSpPr>
          <p:nvPr>
            <p:ph type="sldNum" sz="quarter" idx="7"/>
          </p:nvPr>
        </p:nvSpPr>
        <p:spPr/>
        <p:txBody>
          <a:bodyPr lIns="0" tIns="0" rIns="0" bIns="0"/>
          <a:lstStyle>
            <a:lvl1pPr>
              <a:defRPr/>
            </a:lvl1pPr>
          </a:lstStyle>
          <a:p>
            <a:pPr marL="127000">
              <a:lnSpc>
                <a:spcPct val="100000"/>
              </a:lnSpc>
            </a:pPr>
            <a:fld id="{81D60167-4931-47E6-BA6A-407CBD079E47}" type="slidenum">
              <a:rPr sz="1600" spc="-10" dirty="0">
                <a:latin typeface="Calibri"/>
                <a:cs typeface="Calibri"/>
              </a:rPr>
              <a:t>‹#›</a:t>
            </a:fld>
            <a:endParaRPr sz="1600" dirty="0">
              <a:latin typeface="Calibri"/>
              <a:cs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081" y="5871791"/>
            <a:ext cx="10352405" cy="655885"/>
          </a:xfrm>
        </p:spPr>
        <p:txBody>
          <a:bodyPr anchor="t"/>
          <a:lstStyle>
            <a:lvl1pPr algn="l">
              <a:defRPr sz="4262" b="1" cap="all">
                <a:solidFill>
                  <a:srgbClr val="FFFFFF"/>
                </a:solidFill>
                <a:latin typeface="Tahoma"/>
                <a:cs typeface="Tahoma"/>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962081" y="5461805"/>
            <a:ext cx="10352405" cy="409984"/>
          </a:xfrm>
        </p:spPr>
        <p:txBody>
          <a:bodyPr anchor="b"/>
          <a:lstStyle>
            <a:lvl1pPr marL="0" indent="0">
              <a:buNone/>
              <a:defRPr sz="2664">
                <a:solidFill>
                  <a:srgbClr val="FFFFFF"/>
                </a:solidFill>
                <a:latin typeface="Tahoma"/>
                <a:cs typeface="Tahoma"/>
              </a:defRPr>
            </a:lvl1pPr>
            <a:lvl2pPr marL="608873" indent="0">
              <a:buNone/>
              <a:defRPr sz="2397">
                <a:solidFill>
                  <a:schemeClr val="tx1">
                    <a:tint val="75000"/>
                  </a:schemeClr>
                </a:solidFill>
              </a:defRPr>
            </a:lvl2pPr>
            <a:lvl3pPr marL="1217747" indent="0">
              <a:buNone/>
              <a:defRPr sz="2131">
                <a:solidFill>
                  <a:schemeClr val="tx1">
                    <a:tint val="75000"/>
                  </a:schemeClr>
                </a:solidFill>
              </a:defRPr>
            </a:lvl3pPr>
            <a:lvl4pPr marL="1826621" indent="0">
              <a:buNone/>
              <a:defRPr sz="1865">
                <a:solidFill>
                  <a:schemeClr val="tx1">
                    <a:tint val="75000"/>
                  </a:schemeClr>
                </a:solidFill>
              </a:defRPr>
            </a:lvl4pPr>
            <a:lvl5pPr marL="2435494" indent="0">
              <a:buNone/>
              <a:defRPr sz="1865">
                <a:solidFill>
                  <a:schemeClr val="tx1">
                    <a:tint val="75000"/>
                  </a:schemeClr>
                </a:solidFill>
              </a:defRPr>
            </a:lvl5pPr>
            <a:lvl6pPr marL="3044368" indent="0">
              <a:buNone/>
              <a:defRPr sz="1865">
                <a:solidFill>
                  <a:schemeClr val="tx1">
                    <a:tint val="75000"/>
                  </a:schemeClr>
                </a:solidFill>
              </a:defRPr>
            </a:lvl6pPr>
            <a:lvl7pPr marL="3653241" indent="0">
              <a:buNone/>
              <a:defRPr sz="1865">
                <a:solidFill>
                  <a:schemeClr val="tx1">
                    <a:tint val="75000"/>
                  </a:schemeClr>
                </a:solidFill>
              </a:defRPr>
            </a:lvl7pPr>
            <a:lvl8pPr marL="4262115" indent="0">
              <a:buNone/>
              <a:defRPr sz="1865">
                <a:solidFill>
                  <a:schemeClr val="tx1">
                    <a:tint val="75000"/>
                  </a:schemeClr>
                </a:solidFill>
              </a:defRPr>
            </a:lvl8pPr>
            <a:lvl9pPr marL="4870987" indent="0">
              <a:buNone/>
              <a:defRPr sz="1865">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a:xfrm>
            <a:off x="609282" y="8498014"/>
            <a:ext cx="2802699" cy="276999"/>
          </a:xfrm>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11218926" y="8576259"/>
            <a:ext cx="255270" cy="553998"/>
          </a:xfrm>
        </p:spPr>
        <p:txBody>
          <a:bodyPr/>
          <a:lstStyle>
            <a:lvl1pPr>
              <a:defRPr/>
            </a:lvl1pPr>
          </a:lstStyle>
          <a:p>
            <a:pPr>
              <a:defRPr/>
            </a:pPr>
            <a:fld id="{23EFBE9D-1B3B-4179-8DBE-39CAF1A0C7FE}"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3990175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497075" y="0"/>
            <a:ext cx="10682605" cy="1736089"/>
          </a:xfrm>
          <a:custGeom>
            <a:avLst/>
            <a:gdLst/>
            <a:ahLst/>
            <a:cxnLst/>
            <a:rect l="l" t="t" r="r" b="b"/>
            <a:pathLst>
              <a:path w="10682605" h="1736089">
                <a:moveTo>
                  <a:pt x="10682224" y="0"/>
                </a:moveTo>
                <a:lnTo>
                  <a:pt x="0" y="0"/>
                </a:lnTo>
                <a:lnTo>
                  <a:pt x="0" y="1735962"/>
                </a:lnTo>
                <a:lnTo>
                  <a:pt x="8368114" y="1735962"/>
                </a:lnTo>
                <a:lnTo>
                  <a:pt x="10682224" y="380"/>
                </a:lnTo>
                <a:lnTo>
                  <a:pt x="10682224" y="0"/>
                </a:lnTo>
                <a:close/>
              </a:path>
            </a:pathLst>
          </a:custGeom>
          <a:solidFill>
            <a:srgbClr val="17375E"/>
          </a:solidFill>
        </p:spPr>
        <p:txBody>
          <a:bodyPr wrap="square" lIns="0" tIns="0" rIns="0" bIns="0" rtlCol="0">
            <a:spAutoFit/>
          </a:bodyPr>
          <a:lstStyle/>
          <a:p>
            <a:endParaRPr dirty="0"/>
          </a:p>
        </p:txBody>
      </p:sp>
      <p:sp>
        <p:nvSpPr>
          <p:cNvPr id="17" name="bk object 17"/>
          <p:cNvSpPr/>
          <p:nvPr/>
        </p:nvSpPr>
        <p:spPr>
          <a:xfrm>
            <a:off x="0" y="0"/>
            <a:ext cx="1497330" cy="1736089"/>
          </a:xfrm>
          <a:custGeom>
            <a:avLst/>
            <a:gdLst/>
            <a:ahLst/>
            <a:cxnLst/>
            <a:rect l="l" t="t" r="r" b="b"/>
            <a:pathLst>
              <a:path w="1497330" h="1736089">
                <a:moveTo>
                  <a:pt x="0" y="1735962"/>
                </a:moveTo>
                <a:lnTo>
                  <a:pt x="1497076" y="1735962"/>
                </a:lnTo>
                <a:lnTo>
                  <a:pt x="1497076" y="0"/>
                </a:lnTo>
                <a:lnTo>
                  <a:pt x="0" y="0"/>
                </a:lnTo>
                <a:lnTo>
                  <a:pt x="0" y="1735962"/>
                </a:lnTo>
                <a:close/>
              </a:path>
            </a:pathLst>
          </a:custGeom>
          <a:solidFill>
            <a:srgbClr val="F75F03"/>
          </a:solidFill>
        </p:spPr>
        <p:txBody>
          <a:bodyPr wrap="square" lIns="0" tIns="0" rIns="0" bIns="0" rtlCol="0">
            <a:spAutoFit/>
          </a:bodyPr>
          <a:lstStyle/>
          <a:p>
            <a:endParaRPr dirty="0"/>
          </a:p>
        </p:txBody>
      </p:sp>
      <p:sp>
        <p:nvSpPr>
          <p:cNvPr id="18" name="bk object 18"/>
          <p:cNvSpPr/>
          <p:nvPr/>
        </p:nvSpPr>
        <p:spPr>
          <a:xfrm>
            <a:off x="1497075" y="1725397"/>
            <a:ext cx="10682605" cy="180340"/>
          </a:xfrm>
          <a:custGeom>
            <a:avLst/>
            <a:gdLst/>
            <a:ahLst/>
            <a:cxnLst/>
            <a:rect l="l" t="t" r="r" b="b"/>
            <a:pathLst>
              <a:path w="10682605" h="180339">
                <a:moveTo>
                  <a:pt x="0" y="179730"/>
                </a:moveTo>
                <a:lnTo>
                  <a:pt x="10682224" y="179730"/>
                </a:lnTo>
                <a:lnTo>
                  <a:pt x="10682224" y="0"/>
                </a:lnTo>
                <a:lnTo>
                  <a:pt x="0" y="0"/>
                </a:lnTo>
                <a:lnTo>
                  <a:pt x="0" y="179730"/>
                </a:lnTo>
                <a:close/>
              </a:path>
            </a:pathLst>
          </a:custGeom>
          <a:solidFill>
            <a:srgbClr val="7E9BD2"/>
          </a:solidFill>
        </p:spPr>
        <p:txBody>
          <a:bodyPr wrap="square" lIns="0" tIns="0" rIns="0" bIns="0" rtlCol="0">
            <a:spAutoFit/>
          </a:bodyPr>
          <a:lstStyle/>
          <a:p>
            <a:endParaRPr dirty="0"/>
          </a:p>
        </p:txBody>
      </p:sp>
      <p:sp>
        <p:nvSpPr>
          <p:cNvPr id="19" name="bk object 19"/>
          <p:cNvSpPr/>
          <p:nvPr/>
        </p:nvSpPr>
        <p:spPr>
          <a:xfrm>
            <a:off x="0" y="1725397"/>
            <a:ext cx="1497330" cy="180340"/>
          </a:xfrm>
          <a:custGeom>
            <a:avLst/>
            <a:gdLst/>
            <a:ahLst/>
            <a:cxnLst/>
            <a:rect l="l" t="t" r="r" b="b"/>
            <a:pathLst>
              <a:path w="1497330" h="180339">
                <a:moveTo>
                  <a:pt x="0" y="179730"/>
                </a:moveTo>
                <a:lnTo>
                  <a:pt x="1497076" y="179730"/>
                </a:lnTo>
                <a:lnTo>
                  <a:pt x="1497076" y="0"/>
                </a:lnTo>
                <a:lnTo>
                  <a:pt x="0" y="0"/>
                </a:lnTo>
                <a:lnTo>
                  <a:pt x="0" y="179730"/>
                </a:lnTo>
                <a:close/>
              </a:path>
            </a:pathLst>
          </a:custGeom>
          <a:solidFill>
            <a:srgbClr val="FC9A5D"/>
          </a:solidFill>
        </p:spPr>
        <p:txBody>
          <a:bodyPr wrap="square" lIns="0" tIns="0" rIns="0" bIns="0" rtlCol="0">
            <a:spAutoFit/>
          </a:bodyPr>
          <a:lstStyle/>
          <a:p>
            <a:endParaRPr dirty="0"/>
          </a:p>
        </p:txBody>
      </p:sp>
      <p:sp>
        <p:nvSpPr>
          <p:cNvPr id="20" name="bk object 20"/>
          <p:cNvSpPr/>
          <p:nvPr/>
        </p:nvSpPr>
        <p:spPr>
          <a:xfrm>
            <a:off x="198767" y="203073"/>
            <a:ext cx="1120660" cy="1420876"/>
          </a:xfrm>
          <a:prstGeom prst="rect">
            <a:avLst/>
          </a:prstGeom>
          <a:blipFill>
            <a:blip r:embed="rId8" cstate="print"/>
            <a:stretch>
              <a:fillRect/>
            </a:stretch>
          </a:blipFill>
        </p:spPr>
        <p:txBody>
          <a:bodyPr wrap="square" lIns="0" tIns="0" rIns="0" bIns="0" rtlCol="0">
            <a:spAutoFit/>
          </a:bodyPr>
          <a:lstStyle/>
          <a:p>
            <a:endParaRPr dirty="0"/>
          </a:p>
        </p:txBody>
      </p:sp>
      <p:sp>
        <p:nvSpPr>
          <p:cNvPr id="2" name="Holder 2"/>
          <p:cNvSpPr>
            <a:spLocks noGrp="1"/>
          </p:cNvSpPr>
          <p:nvPr>
            <p:ph type="title"/>
          </p:nvPr>
        </p:nvSpPr>
        <p:spPr>
          <a:xfrm>
            <a:off x="2731770" y="549529"/>
            <a:ext cx="6722109" cy="1132839"/>
          </a:xfrm>
          <a:prstGeom prst="rect">
            <a:avLst/>
          </a:prstGeom>
        </p:spPr>
        <p:txBody>
          <a:bodyPr wrap="square" lIns="0" tIns="0" rIns="0" bIns="0">
            <a:spAutoFit/>
          </a:bodyPr>
          <a:lstStyle>
            <a:lvl1pPr>
              <a:defRPr sz="3600">
                <a:solidFill>
                  <a:schemeClr val="bg1"/>
                </a:solidFill>
                <a:latin typeface="Calibri"/>
                <a:cs typeface="Calibri"/>
              </a:defRPr>
            </a:lvl1pPr>
          </a:lstStyle>
          <a:p>
            <a:endParaRPr/>
          </a:p>
        </p:txBody>
      </p:sp>
      <p:sp>
        <p:nvSpPr>
          <p:cNvPr id="3" name="Holder 3"/>
          <p:cNvSpPr>
            <a:spLocks noGrp="1"/>
          </p:cNvSpPr>
          <p:nvPr>
            <p:ph type="body" idx="1"/>
          </p:nvPr>
        </p:nvSpPr>
        <p:spPr>
          <a:xfrm>
            <a:off x="718210" y="2659126"/>
            <a:ext cx="10749229" cy="5950584"/>
          </a:xfrm>
          <a:prstGeom prst="rect">
            <a:avLst/>
          </a:prstGeom>
        </p:spPr>
        <p:txBody>
          <a:bodyPr wrap="square" lIns="0" tIns="0" rIns="0" bIns="0">
            <a:spAutoFit/>
          </a:bodyPr>
          <a:lstStyle>
            <a:lvl1pPr>
              <a:defRPr sz="1800">
                <a:latin typeface="Calibri"/>
                <a:cs typeface="Calibri"/>
              </a:defRPr>
            </a:lvl1pPr>
          </a:lstStyle>
          <a:p>
            <a:endParaRPr/>
          </a:p>
        </p:txBody>
      </p:sp>
      <p:sp>
        <p:nvSpPr>
          <p:cNvPr id="4" name="Holder 4"/>
          <p:cNvSpPr>
            <a:spLocks noGrp="1"/>
          </p:cNvSpPr>
          <p:nvPr>
            <p:ph type="ftr" sz="quarter" idx="5"/>
          </p:nvPr>
        </p:nvSpPr>
        <p:spPr>
          <a:xfrm>
            <a:off x="4143121" y="8498014"/>
            <a:ext cx="3899407" cy="456882"/>
          </a:xfrm>
          <a:prstGeom prst="rect">
            <a:avLst/>
          </a:prstGeom>
        </p:spPr>
        <p:txBody>
          <a:bodyPr wrap="square" lIns="0" tIns="0" rIns="0" bIns="0">
            <a:spAutoFit/>
          </a:bodyPr>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a:xfrm>
            <a:off x="609282" y="8498014"/>
            <a:ext cx="2802699" cy="456882"/>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2/16/2017</a:t>
            </a:fld>
            <a:endParaRPr lang="en-US" dirty="0"/>
          </a:p>
        </p:txBody>
      </p:sp>
      <p:sp>
        <p:nvSpPr>
          <p:cNvPr id="6" name="Holder 6"/>
          <p:cNvSpPr>
            <a:spLocks noGrp="1"/>
          </p:cNvSpPr>
          <p:nvPr>
            <p:ph type="sldNum" sz="quarter" idx="7"/>
          </p:nvPr>
        </p:nvSpPr>
        <p:spPr>
          <a:xfrm>
            <a:off x="11218926" y="8576259"/>
            <a:ext cx="255270" cy="266700"/>
          </a:xfrm>
          <a:prstGeom prst="rect">
            <a:avLst/>
          </a:prstGeom>
        </p:spPr>
        <p:txBody>
          <a:bodyPr wrap="square" lIns="0" tIns="0" rIns="0" bIns="0">
            <a:spAutoFit/>
          </a:bodyPr>
          <a:lstStyle>
            <a:lvl1pPr>
              <a:defRPr/>
            </a:lvl1pPr>
          </a:lstStyle>
          <a:p>
            <a:pPr marL="127000">
              <a:lnSpc>
                <a:spcPct val="100000"/>
              </a:lnSpc>
            </a:pPr>
            <a:fld id="{81D60167-4931-47E6-BA6A-407CBD079E47}" type="slidenum">
              <a:rPr sz="1600" spc="-10" dirty="0">
                <a:latin typeface="Calibri"/>
                <a:cs typeface="Calibri"/>
              </a:rPr>
              <a:t>‹#›</a:t>
            </a:fld>
            <a:endParaRPr sz="1600" dirty="0">
              <a:latin typeface="Calibri"/>
              <a:cs typeface="Calibri"/>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6.xml"/><Relationship Id="rId4" Type="http://schemas.openxmlformats.org/officeDocument/2006/relationships/image" Target="../media/image19.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6.xml"/><Relationship Id="rId4" Type="http://schemas.openxmlformats.org/officeDocument/2006/relationships/image" Target="../media/image22.jpeg"/></Relationships>
</file>

<file path=ppt/slides/_rels/slide5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6.xml"/><Relationship Id="rId4" Type="http://schemas.openxmlformats.org/officeDocument/2006/relationships/image" Target="../media/image25.jpeg"/></Relationships>
</file>

<file path=ppt/slides/_rels/slide5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6.xml"/><Relationship Id="rId4" Type="http://schemas.openxmlformats.org/officeDocument/2006/relationships/image" Target="../media/image28.jpeg"/></Relationships>
</file>

<file path=ppt/slides/_rels/slide5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6.xml"/><Relationship Id="rId4" Type="http://schemas.openxmlformats.org/officeDocument/2006/relationships/image" Target="../media/image31.jpg"/></Relationships>
</file>

<file path=ppt/slides/_rels/slide5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5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5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5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45.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46.emf"/></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47.em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123rf.com/photo_15707050_blank-cd-jewel-case-fill-it-in-with-your-own-graphic.html" TargetMode="Externa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9850" y="2359025"/>
            <a:ext cx="12039600" cy="7017306"/>
          </a:xfrm>
          <a:prstGeom prst="rect">
            <a:avLst/>
          </a:prstGeom>
        </p:spPr>
        <p:txBody>
          <a:bodyPr vert="horz" wrap="square" lIns="0" tIns="0" rIns="0" bIns="0" rtlCol="0">
            <a:spAutoFit/>
          </a:bodyPr>
          <a:lstStyle/>
          <a:p>
            <a:pPr marL="1905" algn="ctr">
              <a:lnSpc>
                <a:spcPct val="100000"/>
              </a:lnSpc>
              <a:tabLst>
                <a:tab pos="1337310" algn="l"/>
              </a:tabLst>
            </a:pPr>
            <a:r>
              <a:rPr lang="en-US" sz="4400" b="1" dirty="0" smtClean="0">
                <a:ea typeface="Tahoma" panose="020B0604030504040204" pitchFamily="34" charset="0"/>
                <a:cs typeface="Tahoma" panose="020B0604030504040204" pitchFamily="34" charset="0"/>
              </a:rPr>
              <a:t>IFB</a:t>
            </a:r>
            <a:r>
              <a:rPr lang="en-US" sz="4400" b="1" dirty="0">
                <a:ea typeface="Tahoma" panose="020B0604030504040204" pitchFamily="34" charset="0"/>
                <a:cs typeface="Tahoma" panose="020B0604030504040204" pitchFamily="34" charset="0"/>
              </a:rPr>
              <a:t> </a:t>
            </a:r>
            <a:r>
              <a:rPr sz="4400" b="1" dirty="0" smtClean="0">
                <a:ea typeface="Tahoma" panose="020B0604030504040204" pitchFamily="34" charset="0"/>
                <a:cs typeface="Tahoma" panose="020B0604030504040204" pitchFamily="34" charset="0"/>
              </a:rPr>
              <a:t>NO</a:t>
            </a:r>
            <a:r>
              <a:rPr sz="4400" b="1" dirty="0">
                <a:ea typeface="Tahoma" panose="020B0604030504040204" pitchFamily="34" charset="0"/>
                <a:cs typeface="Tahoma" panose="020B0604030504040204" pitchFamily="34" charset="0"/>
              </a:rPr>
              <a:t>:</a:t>
            </a:r>
            <a:r>
              <a:rPr sz="4400" b="1" spc="-20" dirty="0">
                <a:ea typeface="Tahoma" panose="020B0604030504040204" pitchFamily="34" charset="0"/>
                <a:cs typeface="Tahoma" panose="020B0604030504040204" pitchFamily="34" charset="0"/>
              </a:rPr>
              <a:t> </a:t>
            </a:r>
            <a:r>
              <a:rPr lang="en-US" sz="4400" b="1" spc="-20" dirty="0" smtClean="0">
                <a:ea typeface="Tahoma" panose="020B0604030504040204" pitchFamily="34" charset="0"/>
                <a:cs typeface="Tahoma" panose="020B0604030504040204" pitchFamily="34" charset="0"/>
              </a:rPr>
              <a:t> </a:t>
            </a:r>
            <a:r>
              <a:rPr sz="4400" b="1" spc="-50" dirty="0" smtClean="0">
                <a:ea typeface="Tahoma" panose="020B0604030504040204" pitchFamily="34" charset="0"/>
                <a:cs typeface="Tahoma" panose="020B0604030504040204" pitchFamily="34" charset="0"/>
              </a:rPr>
              <a:t>F</a:t>
            </a:r>
            <a:r>
              <a:rPr sz="4400" b="1" spc="-5" dirty="0" smtClean="0">
                <a:ea typeface="Tahoma" panose="020B0604030504040204" pitchFamily="34" charset="0"/>
                <a:cs typeface="Tahoma" panose="020B0604030504040204" pitchFamily="34" charset="0"/>
              </a:rPr>
              <a:t>Q1</a:t>
            </a:r>
            <a:r>
              <a:rPr lang="en-US" sz="4400" b="1" spc="-5" dirty="0" smtClean="0">
                <a:ea typeface="Tahoma" panose="020B0604030504040204" pitchFamily="34" charset="0"/>
                <a:cs typeface="Tahoma" panose="020B0604030504040204" pitchFamily="34" charset="0"/>
              </a:rPr>
              <a:t>7021</a:t>
            </a:r>
            <a:r>
              <a:rPr sz="4400" b="1" dirty="0" smtClean="0">
                <a:ea typeface="Tahoma" panose="020B0604030504040204" pitchFamily="34" charset="0"/>
                <a:cs typeface="Tahoma" panose="020B0604030504040204" pitchFamily="34" charset="0"/>
              </a:rPr>
              <a:t>/</a:t>
            </a:r>
            <a:r>
              <a:rPr lang="en-US" sz="4400" b="1" dirty="0" smtClean="0">
                <a:ea typeface="Tahoma" panose="020B0604030504040204" pitchFamily="34" charset="0"/>
                <a:cs typeface="Tahoma" panose="020B0604030504040204" pitchFamily="34" charset="0"/>
              </a:rPr>
              <a:t>ER</a:t>
            </a:r>
          </a:p>
          <a:p>
            <a:pPr marL="1905" algn="ctr">
              <a:lnSpc>
                <a:spcPct val="100000"/>
              </a:lnSpc>
              <a:tabLst>
                <a:tab pos="1337310" algn="l"/>
              </a:tabLst>
            </a:pPr>
            <a:endParaRPr sz="4400" dirty="0">
              <a:ea typeface="Tahoma" panose="020B0604030504040204" pitchFamily="34" charset="0"/>
              <a:cs typeface="Tahoma" panose="020B0604030504040204" pitchFamily="34" charset="0"/>
            </a:endParaRPr>
          </a:p>
          <a:p>
            <a:pPr marL="12700" marR="6350" indent="635" algn="ctr">
              <a:lnSpc>
                <a:spcPct val="100000"/>
              </a:lnSpc>
            </a:pPr>
            <a:r>
              <a:rPr lang="en-US" sz="4400" b="1" dirty="0" smtClean="0">
                <a:ea typeface="Tahoma" panose="020B0604030504040204" pitchFamily="34" charset="0"/>
                <a:cs typeface="Tahoma" panose="020B0604030504040204" pitchFamily="34" charset="0"/>
              </a:rPr>
              <a:t>ELECTRICAL AND DATA </a:t>
            </a:r>
            <a:r>
              <a:rPr lang="en-US" sz="4400" b="1" dirty="0">
                <a:ea typeface="Tahoma" panose="020B0604030504040204" pitchFamily="34" charset="0"/>
                <a:cs typeface="Tahoma" panose="020B0604030504040204" pitchFamily="34" charset="0"/>
              </a:rPr>
              <a:t>CABLING, PHASE </a:t>
            </a:r>
            <a:r>
              <a:rPr lang="en-US" sz="4400" b="1" dirty="0" smtClean="0">
                <a:ea typeface="Tahoma" panose="020B0604030504040204" pitchFamily="34" charset="0"/>
                <a:cs typeface="Tahoma" panose="020B0604030504040204" pitchFamily="34" charset="0"/>
              </a:rPr>
              <a:t>2</a:t>
            </a:r>
            <a:endParaRPr sz="4400" b="1" dirty="0" smtClean="0">
              <a:ea typeface="Tahoma" panose="020B0604030504040204" pitchFamily="34" charset="0"/>
              <a:cs typeface="Tahoma" panose="020B0604030504040204" pitchFamily="34" charset="0"/>
            </a:endParaRPr>
          </a:p>
          <a:p>
            <a:pPr algn="ctr">
              <a:lnSpc>
                <a:spcPct val="100000"/>
              </a:lnSpc>
            </a:pPr>
            <a:endParaRPr lang="en-US" sz="3200" b="1" spc="-5" dirty="0" smtClean="0">
              <a:ea typeface="Tahoma" panose="020B0604030504040204" pitchFamily="34" charset="0"/>
              <a:cs typeface="Tahoma" panose="020B0604030504040204" pitchFamily="34" charset="0"/>
            </a:endParaRPr>
          </a:p>
          <a:p>
            <a:pPr algn="ctr">
              <a:lnSpc>
                <a:spcPct val="100000"/>
              </a:lnSpc>
            </a:pPr>
            <a:r>
              <a:rPr lang="en-US" sz="4400" b="1" spc="-5" dirty="0" smtClean="0">
                <a:ea typeface="Tahoma" panose="020B0604030504040204" pitchFamily="34" charset="0"/>
                <a:cs typeface="Tahoma" panose="020B0604030504040204" pitchFamily="34" charset="0"/>
              </a:rPr>
              <a:t>PRE-BID CONFERENCE &amp; SITE VISIT PRESENTATION</a:t>
            </a:r>
            <a:endParaRPr lang="en-US" sz="800" b="1" dirty="0" smtClean="0">
              <a:ea typeface="Tahoma" panose="020B0604030504040204" pitchFamily="34" charset="0"/>
              <a:cs typeface="Tahoma" panose="020B0604030504040204" pitchFamily="34" charset="0"/>
            </a:endParaRPr>
          </a:p>
          <a:p>
            <a:pPr marL="1270" algn="ctr">
              <a:lnSpc>
                <a:spcPct val="100000"/>
              </a:lnSpc>
              <a:spcBef>
                <a:spcPts val="765"/>
              </a:spcBef>
            </a:pPr>
            <a:endParaRPr lang="en-US" sz="4000" b="1" dirty="0" smtClean="0">
              <a:ea typeface="Tahoma" panose="020B0604030504040204" pitchFamily="34" charset="0"/>
              <a:cs typeface="Tahoma" panose="020B0604030504040204" pitchFamily="34" charset="0"/>
            </a:endParaRPr>
          </a:p>
          <a:p>
            <a:pPr marL="1270" algn="ctr">
              <a:lnSpc>
                <a:spcPct val="100000"/>
              </a:lnSpc>
              <a:spcBef>
                <a:spcPts val="765"/>
              </a:spcBef>
            </a:pPr>
            <a:r>
              <a:rPr lang="en-US" sz="4000" b="1" dirty="0" smtClean="0">
                <a:ea typeface="Tahoma" panose="020B0604030504040204" pitchFamily="34" charset="0"/>
                <a:cs typeface="Tahoma" panose="020B0604030504040204" pitchFamily="34" charset="0"/>
              </a:rPr>
              <a:t>February 14</a:t>
            </a:r>
            <a:r>
              <a:rPr sz="4000" b="1" dirty="0" smtClean="0">
                <a:ea typeface="Tahoma" panose="020B0604030504040204" pitchFamily="34" charset="0"/>
                <a:cs typeface="Tahoma" panose="020B0604030504040204" pitchFamily="34" charset="0"/>
              </a:rPr>
              <a:t>, 201</a:t>
            </a:r>
            <a:r>
              <a:rPr lang="en-US" sz="4000" b="1" dirty="0" smtClean="0">
                <a:ea typeface="Tahoma" panose="020B0604030504040204" pitchFamily="34" charset="0"/>
                <a:cs typeface="Tahoma" panose="020B0604030504040204" pitchFamily="34" charset="0"/>
              </a:rPr>
              <a:t>7</a:t>
            </a:r>
          </a:p>
          <a:p>
            <a:pPr marL="1270" algn="ctr">
              <a:lnSpc>
                <a:spcPct val="100000"/>
              </a:lnSpc>
              <a:spcBef>
                <a:spcPts val="765"/>
              </a:spcBef>
            </a:pPr>
            <a:r>
              <a:rPr lang="en-US" sz="3200" b="1" dirty="0" smtClean="0">
                <a:latin typeface="Calibri"/>
                <a:cs typeface="Calibri"/>
              </a:rPr>
              <a:t>10:00 AM</a:t>
            </a:r>
          </a:p>
          <a:p>
            <a:pPr marL="1270" algn="ctr">
              <a:lnSpc>
                <a:spcPct val="100000"/>
              </a:lnSpc>
              <a:spcBef>
                <a:spcPts val="765"/>
              </a:spcBef>
            </a:pPr>
            <a:r>
              <a:rPr lang="en-US" sz="3200" b="1" dirty="0" smtClean="0">
                <a:latin typeface="Calibri"/>
                <a:cs typeface="Calibri"/>
              </a:rPr>
              <a:t>955 L’Enfant Plaza SW Suite 5300</a:t>
            </a:r>
          </a:p>
          <a:p>
            <a:pPr marL="1270" algn="ctr">
              <a:lnSpc>
                <a:spcPct val="100000"/>
              </a:lnSpc>
              <a:spcBef>
                <a:spcPts val="600"/>
              </a:spcBef>
            </a:pPr>
            <a:r>
              <a:rPr lang="en-US" sz="3200" b="1" dirty="0" smtClean="0">
                <a:latin typeface="Calibri"/>
                <a:cs typeface="Calibri"/>
              </a:rPr>
              <a:t>Washington, DC  20024</a:t>
            </a:r>
            <a:endParaRPr lang="en-US" sz="3200" b="1" dirty="0">
              <a:latin typeface="Calibri"/>
              <a:cs typeface="Calibri"/>
            </a:endParaRPr>
          </a:p>
          <a:p>
            <a:pPr marL="1270" algn="ctr">
              <a:lnSpc>
                <a:spcPct val="100000"/>
              </a:lnSpc>
              <a:spcBef>
                <a:spcPts val="765"/>
              </a:spcBef>
            </a:pPr>
            <a:endParaRPr sz="3200" dirty="0">
              <a:latin typeface="Calibri"/>
              <a:cs typeface="Calibri"/>
            </a:endParaRPr>
          </a:p>
        </p:txBody>
      </p:sp>
      <p:sp>
        <p:nvSpPr>
          <p:cNvPr id="3" name="object 3"/>
          <p:cNvSpPr txBox="1"/>
          <p:nvPr/>
        </p:nvSpPr>
        <p:spPr>
          <a:xfrm>
            <a:off x="1498290" y="301625"/>
            <a:ext cx="8915400" cy="1231106"/>
          </a:xfrm>
          <a:prstGeom prst="rect">
            <a:avLst/>
          </a:prstGeom>
        </p:spPr>
        <p:txBody>
          <a:bodyPr vert="horz" wrap="square" lIns="0" tIns="0" rIns="0" bIns="0" rtlCol="0">
            <a:spAutoFit/>
          </a:bodyPr>
          <a:lstStyle/>
          <a:p>
            <a:pPr marL="12700" algn="ctr">
              <a:lnSpc>
                <a:spcPct val="100000"/>
              </a:lnSpc>
            </a:pPr>
            <a:r>
              <a:rPr sz="4000" b="1" spc="-25" dirty="0">
                <a:solidFill>
                  <a:srgbClr val="FFFFFF"/>
                </a:solidFill>
                <a:latin typeface="+mj-lt"/>
                <a:cs typeface="Tahoma"/>
              </a:rPr>
              <a:t>Washi</a:t>
            </a:r>
            <a:r>
              <a:rPr sz="4000" b="1" spc="-40" dirty="0">
                <a:solidFill>
                  <a:srgbClr val="FFFFFF"/>
                </a:solidFill>
                <a:latin typeface="+mj-lt"/>
                <a:cs typeface="Tahoma"/>
              </a:rPr>
              <a:t>n</a:t>
            </a:r>
            <a:r>
              <a:rPr sz="4000" b="1" spc="-25" dirty="0">
                <a:solidFill>
                  <a:srgbClr val="FFFFFF"/>
                </a:solidFill>
                <a:latin typeface="+mj-lt"/>
                <a:cs typeface="Tahoma"/>
              </a:rPr>
              <a:t>gton</a:t>
            </a:r>
            <a:r>
              <a:rPr sz="4000" b="1" spc="45" dirty="0">
                <a:solidFill>
                  <a:srgbClr val="FFFFFF"/>
                </a:solidFill>
                <a:latin typeface="+mj-lt"/>
                <a:cs typeface="Tahoma"/>
              </a:rPr>
              <a:t> </a:t>
            </a:r>
            <a:r>
              <a:rPr sz="4000" b="1" spc="-25" dirty="0">
                <a:solidFill>
                  <a:srgbClr val="FFFFFF"/>
                </a:solidFill>
                <a:latin typeface="+mj-lt"/>
                <a:cs typeface="Tahoma"/>
              </a:rPr>
              <a:t>Metr</a:t>
            </a:r>
            <a:r>
              <a:rPr sz="4000" b="1" spc="-15" dirty="0">
                <a:solidFill>
                  <a:srgbClr val="FFFFFF"/>
                </a:solidFill>
                <a:latin typeface="+mj-lt"/>
                <a:cs typeface="Tahoma"/>
              </a:rPr>
              <a:t>o</a:t>
            </a:r>
            <a:r>
              <a:rPr sz="4000" b="1" spc="-25" dirty="0">
                <a:solidFill>
                  <a:srgbClr val="FFFFFF"/>
                </a:solidFill>
                <a:latin typeface="+mj-lt"/>
                <a:cs typeface="Tahoma"/>
              </a:rPr>
              <a:t>politan</a:t>
            </a:r>
            <a:r>
              <a:rPr sz="4000" b="1" spc="15" dirty="0">
                <a:solidFill>
                  <a:srgbClr val="FFFFFF"/>
                </a:solidFill>
                <a:latin typeface="+mj-lt"/>
                <a:cs typeface="Tahoma"/>
              </a:rPr>
              <a:t> </a:t>
            </a:r>
            <a:r>
              <a:rPr sz="4000" b="1" spc="-20" dirty="0">
                <a:solidFill>
                  <a:srgbClr val="FFFFFF"/>
                </a:solidFill>
                <a:latin typeface="+mj-lt"/>
                <a:cs typeface="Tahoma"/>
              </a:rPr>
              <a:t>Area</a:t>
            </a:r>
            <a:r>
              <a:rPr sz="4000" b="1" spc="10" dirty="0">
                <a:solidFill>
                  <a:srgbClr val="FFFFFF"/>
                </a:solidFill>
                <a:latin typeface="+mj-lt"/>
                <a:cs typeface="Tahoma"/>
              </a:rPr>
              <a:t> </a:t>
            </a:r>
            <a:r>
              <a:rPr sz="4000" b="1" spc="-25" dirty="0">
                <a:solidFill>
                  <a:srgbClr val="FFFFFF"/>
                </a:solidFill>
                <a:latin typeface="+mj-lt"/>
                <a:cs typeface="Tahoma"/>
              </a:rPr>
              <a:t>Transi</a:t>
            </a:r>
            <a:r>
              <a:rPr sz="4000" b="1" spc="-15" dirty="0">
                <a:solidFill>
                  <a:srgbClr val="FFFFFF"/>
                </a:solidFill>
                <a:latin typeface="+mj-lt"/>
                <a:cs typeface="Tahoma"/>
              </a:rPr>
              <a:t>t</a:t>
            </a:r>
            <a:r>
              <a:rPr sz="4000" b="1" spc="20" dirty="0">
                <a:solidFill>
                  <a:srgbClr val="FFFFFF"/>
                </a:solidFill>
                <a:latin typeface="+mj-lt"/>
                <a:cs typeface="Tahoma"/>
              </a:rPr>
              <a:t> </a:t>
            </a:r>
            <a:r>
              <a:rPr sz="4000" b="1" spc="-20" dirty="0">
                <a:solidFill>
                  <a:srgbClr val="FFFFFF"/>
                </a:solidFill>
                <a:latin typeface="+mj-lt"/>
                <a:cs typeface="Tahoma"/>
              </a:rPr>
              <a:t>Authority</a:t>
            </a:r>
            <a:endParaRPr sz="4000" dirty="0">
              <a:latin typeface="+mj-lt"/>
              <a:cs typeface="Tahoma"/>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17650" y="530225"/>
            <a:ext cx="9220200" cy="615553"/>
          </a:xfrm>
          <a:prstGeom prst="rect">
            <a:avLst/>
          </a:prstGeom>
        </p:spPr>
        <p:txBody>
          <a:bodyPr vert="horz" wrap="square" lIns="0" tIns="0" rIns="0" bIns="0" rtlCol="0">
            <a:spAutoFit/>
          </a:bodyPr>
          <a:lstStyle/>
          <a:p>
            <a:pPr marL="2655570" marR="6350" indent="-2642870" algn="ctr">
              <a:lnSpc>
                <a:spcPct val="100000"/>
              </a:lnSpc>
            </a:pPr>
            <a:r>
              <a:rPr lang="en-US" sz="4000" b="1" dirty="0" smtClean="0">
                <a:latin typeface="+mj-lt"/>
                <a:ea typeface="Tahoma" panose="020B0604030504040204" pitchFamily="34" charset="0"/>
                <a:cs typeface="Tahoma" panose="020B0604030504040204" pitchFamily="34" charset="0"/>
              </a:rPr>
              <a:t>Post-Bid/Pre-Award Submittals</a:t>
            </a:r>
            <a:endParaRPr sz="4000" b="1" dirty="0">
              <a:latin typeface="+mj-lt"/>
              <a:ea typeface="Tahoma" panose="020B0604030504040204" pitchFamily="34" charset="0"/>
              <a:cs typeface="Tahoma" panose="020B0604030504040204" pitchFamily="34" charset="0"/>
            </a:endParaRPr>
          </a:p>
        </p:txBody>
      </p:sp>
      <p:sp>
        <p:nvSpPr>
          <p:cNvPr id="6" name="object 6"/>
          <p:cNvSpPr txBox="1">
            <a:spLocks noGrp="1"/>
          </p:cNvSpPr>
          <p:nvPr>
            <p:ph type="sldNum" sz="quarter" idx="7"/>
          </p:nvPr>
        </p:nvSpPr>
        <p:spPr>
          <a:xfrm>
            <a:off x="11118850" y="8576259"/>
            <a:ext cx="355346" cy="246221"/>
          </a:xfrm>
          <a:prstGeom prst="rect">
            <a:avLst/>
          </a:prstGeom>
        </p:spPr>
        <p:txBody>
          <a:bodyPr vert="horz" wrap="square" lIns="0" tIns="0" rIns="0" bIns="0" rtlCol="0">
            <a:spAutoFit/>
          </a:bodyPr>
          <a:lstStyle/>
          <a:p>
            <a:pPr marL="127000">
              <a:lnSpc>
                <a:spcPct val="100000"/>
              </a:lnSpc>
            </a:pPr>
            <a:fld id="{81D60167-4931-47E6-BA6A-407CBD079E47}" type="slidenum">
              <a:rPr sz="1600" spc="-10" dirty="0">
                <a:latin typeface="Calibri"/>
                <a:cs typeface="Calibri"/>
              </a:rPr>
              <a:t>10</a:t>
            </a:fld>
            <a:endParaRPr sz="1600" dirty="0">
              <a:latin typeface="Calibri"/>
              <a:cs typeface="Calibri"/>
            </a:endParaRPr>
          </a:p>
        </p:txBody>
      </p:sp>
      <p:sp>
        <p:nvSpPr>
          <p:cNvPr id="5" name="Content Placeholder 1"/>
          <p:cNvSpPr txBox="1">
            <a:spLocks/>
          </p:cNvSpPr>
          <p:nvPr/>
        </p:nvSpPr>
        <p:spPr bwMode="auto">
          <a:xfrm>
            <a:off x="1136649" y="2206625"/>
            <a:ext cx="10363201"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noAutofit/>
          </a:bodyPr>
          <a:lstStyle>
            <a:lvl1pPr marL="341313" indent="-341313" algn="l" defTabSz="912813" rtl="0" eaLnBrk="0" fontAlgn="base" hangingPunct="0">
              <a:spcBef>
                <a:spcPct val="20000"/>
              </a:spcBef>
              <a:spcAft>
                <a:spcPct val="0"/>
              </a:spcAft>
              <a:buFont typeface="Arial" charset="0"/>
              <a:buChar char="•"/>
              <a:defRPr sz="3200" kern="1200">
                <a:solidFill>
                  <a:schemeClr val="bg1"/>
                </a:solidFill>
                <a:latin typeface="Tahoma"/>
                <a:ea typeface="+mn-ea"/>
                <a:cs typeface="Tahoma"/>
              </a:defRPr>
            </a:lvl1pPr>
            <a:lvl2pPr marL="741363" indent="-284163" algn="l" defTabSz="912813" rtl="0" eaLnBrk="0" fontAlgn="base" hangingPunct="0">
              <a:spcBef>
                <a:spcPct val="20000"/>
              </a:spcBef>
              <a:spcAft>
                <a:spcPct val="0"/>
              </a:spcAft>
              <a:buFont typeface="Arial" charset="0"/>
              <a:buChar char="–"/>
              <a:defRPr sz="2800" kern="1200">
                <a:solidFill>
                  <a:schemeClr val="bg1"/>
                </a:solidFill>
                <a:latin typeface="Tahoma"/>
                <a:ea typeface="+mn-ea"/>
                <a:cs typeface="Tahoma"/>
              </a:defRPr>
            </a:lvl2pPr>
            <a:lvl3pPr marL="1141413" indent="-227013" algn="l" defTabSz="912813" rtl="0" eaLnBrk="0" fontAlgn="base" hangingPunct="0">
              <a:spcBef>
                <a:spcPct val="20000"/>
              </a:spcBef>
              <a:spcAft>
                <a:spcPct val="0"/>
              </a:spcAft>
              <a:buFont typeface="Arial" charset="0"/>
              <a:buChar char="•"/>
              <a:defRPr sz="2400" kern="1200">
                <a:solidFill>
                  <a:schemeClr val="bg1"/>
                </a:solidFill>
                <a:latin typeface="Tahoma"/>
                <a:ea typeface="+mn-ea"/>
                <a:cs typeface="Tahoma"/>
              </a:defRPr>
            </a:lvl3pPr>
            <a:lvl4pPr marL="1598613" indent="-227013" algn="l" defTabSz="912813" rtl="0" eaLnBrk="0" fontAlgn="base" hangingPunct="0">
              <a:spcBef>
                <a:spcPct val="20000"/>
              </a:spcBef>
              <a:spcAft>
                <a:spcPct val="0"/>
              </a:spcAft>
              <a:buFont typeface="Arial" charset="0"/>
              <a:buChar char="–"/>
              <a:defRPr sz="2000" kern="1200">
                <a:solidFill>
                  <a:schemeClr val="bg1"/>
                </a:solidFill>
                <a:latin typeface="Tahoma"/>
                <a:ea typeface="+mn-ea"/>
                <a:cs typeface="Tahoma"/>
              </a:defRPr>
            </a:lvl4pPr>
            <a:lvl5pPr marL="2055813" indent="-227013" algn="l" defTabSz="912813" rtl="0" eaLnBrk="0" fontAlgn="base" hangingPunct="0">
              <a:spcBef>
                <a:spcPct val="20000"/>
              </a:spcBef>
              <a:spcAft>
                <a:spcPct val="0"/>
              </a:spcAft>
              <a:buFont typeface="Arial" charset="0"/>
              <a:buChar char="»"/>
              <a:defRPr sz="2000" kern="1200">
                <a:solidFill>
                  <a:schemeClr val="bg1"/>
                </a:solidFill>
                <a:latin typeface="Tahoma"/>
                <a:ea typeface="+mn-ea"/>
                <a:cs typeface="Tahoma"/>
              </a:defRPr>
            </a:lvl5pPr>
            <a:lvl6pPr marL="251430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53"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99"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4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r>
              <a:rPr lang="en-US" sz="2800" dirty="0">
                <a:solidFill>
                  <a:schemeClr val="tx1"/>
                </a:solidFill>
                <a:latin typeface="+mn-lt"/>
              </a:rPr>
              <a:t>Evidence of </a:t>
            </a:r>
            <a:r>
              <a:rPr lang="en-US" sz="2800" dirty="0" smtClean="0">
                <a:solidFill>
                  <a:schemeClr val="tx1"/>
                </a:solidFill>
                <a:latin typeface="+mn-lt"/>
              </a:rPr>
              <a:t>company and  subcontractor qualifications </a:t>
            </a:r>
            <a:r>
              <a:rPr lang="en-US" sz="2800" dirty="0">
                <a:solidFill>
                  <a:schemeClr val="tx1"/>
                </a:solidFill>
                <a:latin typeface="+mn-lt"/>
              </a:rPr>
              <a:t>and experience of key staff </a:t>
            </a:r>
            <a:r>
              <a:rPr lang="en-US" sz="2800" dirty="0" smtClean="0">
                <a:solidFill>
                  <a:schemeClr val="tx1"/>
                </a:solidFill>
                <a:latin typeface="+mn-lt"/>
              </a:rPr>
              <a:t>(resumes,  licenses, </a:t>
            </a:r>
            <a:r>
              <a:rPr lang="en-US" sz="2800" dirty="0">
                <a:solidFill>
                  <a:schemeClr val="tx1"/>
                </a:solidFill>
                <a:latin typeface="+mn-lt"/>
              </a:rPr>
              <a:t>and </a:t>
            </a:r>
            <a:r>
              <a:rPr lang="en-US" sz="2800" dirty="0" smtClean="0">
                <a:solidFill>
                  <a:schemeClr val="tx1"/>
                </a:solidFill>
                <a:latin typeface="+mn-lt"/>
              </a:rPr>
              <a:t>certifications)</a:t>
            </a:r>
          </a:p>
          <a:p>
            <a:pPr lvl="0"/>
            <a:endParaRPr lang="en-US" sz="800" dirty="0" smtClean="0">
              <a:solidFill>
                <a:schemeClr val="tx1"/>
              </a:solidFill>
              <a:latin typeface="+mn-lt"/>
            </a:endParaRPr>
          </a:p>
          <a:p>
            <a:pPr lvl="0"/>
            <a:r>
              <a:rPr lang="en-US" sz="2800" dirty="0" smtClean="0">
                <a:solidFill>
                  <a:schemeClr val="tx1"/>
                </a:solidFill>
                <a:latin typeface="+mn-lt"/>
              </a:rPr>
              <a:t>Initial Primavera Cost-Loaded Project Schedule</a:t>
            </a:r>
          </a:p>
          <a:p>
            <a:pPr lvl="0"/>
            <a:endParaRPr lang="en-US" sz="800" dirty="0" smtClean="0">
              <a:solidFill>
                <a:schemeClr val="tx1"/>
              </a:solidFill>
              <a:latin typeface="+mn-lt"/>
            </a:endParaRPr>
          </a:p>
          <a:p>
            <a:pPr lvl="0"/>
            <a:r>
              <a:rPr lang="en-US" sz="2800" dirty="0" smtClean="0">
                <a:solidFill>
                  <a:schemeClr val="tx1"/>
                </a:solidFill>
                <a:latin typeface="+mn-lt"/>
              </a:rPr>
              <a:t>Company Safety Plan</a:t>
            </a:r>
          </a:p>
          <a:p>
            <a:pPr lvl="0"/>
            <a:endParaRPr lang="en-US" sz="800" dirty="0" smtClean="0">
              <a:solidFill>
                <a:schemeClr val="tx1"/>
              </a:solidFill>
              <a:latin typeface="+mn-lt"/>
            </a:endParaRPr>
          </a:p>
          <a:p>
            <a:pPr lvl="0"/>
            <a:r>
              <a:rPr lang="en-US" sz="2800" dirty="0" smtClean="0">
                <a:solidFill>
                  <a:schemeClr val="tx1"/>
                </a:solidFill>
                <a:latin typeface="+mn-lt"/>
              </a:rPr>
              <a:t>Company Quality Management Plan</a:t>
            </a:r>
          </a:p>
          <a:p>
            <a:pPr lvl="0"/>
            <a:endParaRPr lang="en-US" sz="800" dirty="0" smtClean="0">
              <a:solidFill>
                <a:schemeClr val="tx1"/>
              </a:solidFill>
              <a:latin typeface="+mn-lt"/>
            </a:endParaRPr>
          </a:p>
          <a:p>
            <a:pPr lvl="0"/>
            <a:r>
              <a:rPr lang="en-US" sz="2800" dirty="0" smtClean="0">
                <a:solidFill>
                  <a:schemeClr val="tx1"/>
                </a:solidFill>
                <a:latin typeface="+mn-lt"/>
              </a:rPr>
              <a:t>Supplemental Installation Work Plan (Narrative/Work Approach)</a:t>
            </a:r>
          </a:p>
          <a:p>
            <a:pPr lvl="0"/>
            <a:endParaRPr lang="en-US" sz="800" dirty="0" smtClean="0">
              <a:solidFill>
                <a:schemeClr val="tx1"/>
              </a:solidFill>
              <a:latin typeface="+mn-lt"/>
            </a:endParaRPr>
          </a:p>
          <a:p>
            <a:pPr lvl="0"/>
            <a:r>
              <a:rPr lang="en-US" sz="2800" dirty="0" smtClean="0">
                <a:solidFill>
                  <a:schemeClr val="tx1"/>
                </a:solidFill>
                <a:latin typeface="+mn-lt"/>
              </a:rPr>
              <a:t>Proof of Insurance</a:t>
            </a:r>
          </a:p>
          <a:p>
            <a:pPr marL="0" lvl="0" indent="0">
              <a:buNone/>
            </a:pPr>
            <a:endParaRPr lang="en-US" sz="800" dirty="0">
              <a:solidFill>
                <a:schemeClr val="tx1"/>
              </a:solidFill>
              <a:latin typeface="+mn-lt"/>
            </a:endParaRPr>
          </a:p>
        </p:txBody>
      </p:sp>
    </p:spTree>
    <p:extLst>
      <p:ext uri="{BB962C8B-B14F-4D97-AF65-F5344CB8AC3E}">
        <p14:creationId xmlns:p14="http://schemas.microsoft.com/office/powerpoint/2010/main" val="2493039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17650" y="530225"/>
            <a:ext cx="9220200" cy="615553"/>
          </a:xfrm>
          <a:prstGeom prst="rect">
            <a:avLst/>
          </a:prstGeom>
        </p:spPr>
        <p:txBody>
          <a:bodyPr vert="horz" wrap="square" lIns="0" tIns="0" rIns="0" bIns="0" rtlCol="0">
            <a:spAutoFit/>
          </a:bodyPr>
          <a:lstStyle/>
          <a:p>
            <a:pPr marL="2655570" marR="6350" indent="-2642870" algn="ctr">
              <a:lnSpc>
                <a:spcPct val="100000"/>
              </a:lnSpc>
            </a:pPr>
            <a:r>
              <a:rPr lang="en-US" sz="4000" b="1" dirty="0" smtClean="0">
                <a:latin typeface="+mj-lt"/>
                <a:ea typeface="Tahoma" panose="020B0604030504040204" pitchFamily="34" charset="0"/>
                <a:cs typeface="Tahoma" panose="020B0604030504040204" pitchFamily="34" charset="0"/>
              </a:rPr>
              <a:t>Award</a:t>
            </a:r>
            <a:endParaRPr sz="4000" b="1" dirty="0">
              <a:latin typeface="+mj-lt"/>
              <a:ea typeface="Tahoma" panose="020B0604030504040204" pitchFamily="34" charset="0"/>
              <a:cs typeface="Tahoma" panose="020B0604030504040204" pitchFamily="34" charset="0"/>
            </a:endParaRPr>
          </a:p>
        </p:txBody>
      </p:sp>
      <p:sp>
        <p:nvSpPr>
          <p:cNvPr id="6" name="object 6"/>
          <p:cNvSpPr txBox="1">
            <a:spLocks noGrp="1"/>
          </p:cNvSpPr>
          <p:nvPr>
            <p:ph type="sldNum" sz="quarter" idx="7"/>
          </p:nvPr>
        </p:nvSpPr>
        <p:spPr>
          <a:xfrm>
            <a:off x="11118850" y="8576259"/>
            <a:ext cx="355346" cy="246221"/>
          </a:xfrm>
          <a:prstGeom prst="rect">
            <a:avLst/>
          </a:prstGeom>
        </p:spPr>
        <p:txBody>
          <a:bodyPr vert="horz" wrap="square" lIns="0" tIns="0" rIns="0" bIns="0" rtlCol="0">
            <a:spAutoFit/>
          </a:bodyPr>
          <a:lstStyle/>
          <a:p>
            <a:pPr marL="127000">
              <a:lnSpc>
                <a:spcPct val="100000"/>
              </a:lnSpc>
            </a:pPr>
            <a:fld id="{81D60167-4931-47E6-BA6A-407CBD079E47}" type="slidenum">
              <a:rPr sz="1600" spc="-10" dirty="0">
                <a:latin typeface="Calibri"/>
                <a:cs typeface="Calibri"/>
              </a:rPr>
              <a:t>11</a:t>
            </a:fld>
            <a:endParaRPr sz="1600" dirty="0">
              <a:latin typeface="Calibri"/>
              <a:cs typeface="Calibri"/>
            </a:endParaRPr>
          </a:p>
        </p:txBody>
      </p:sp>
      <p:sp>
        <p:nvSpPr>
          <p:cNvPr id="7" name="Rectangle 6"/>
          <p:cNvSpPr/>
          <p:nvPr/>
        </p:nvSpPr>
        <p:spPr>
          <a:xfrm>
            <a:off x="1449211" y="2057744"/>
            <a:ext cx="9777476" cy="470000"/>
          </a:xfrm>
          <a:prstGeom prst="rect">
            <a:avLst/>
          </a:prstGeom>
        </p:spPr>
        <p:txBody>
          <a:bodyPr wrap="square">
            <a:spAutoFit/>
          </a:bodyPr>
          <a:lstStyle/>
          <a:p>
            <a:pPr lvl="1">
              <a:lnSpc>
                <a:spcPct val="107000"/>
              </a:lnSpc>
            </a:pPr>
            <a:endParaRPr lang="en-US" sz="240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8" name="Title 1"/>
          <p:cNvSpPr txBox="1">
            <a:spLocks/>
          </p:cNvSpPr>
          <p:nvPr/>
        </p:nvSpPr>
        <p:spPr>
          <a:xfrm>
            <a:off x="146050" y="2272300"/>
            <a:ext cx="11887200" cy="924925"/>
          </a:xfrm>
          <a:prstGeom prst="rect">
            <a:avLst/>
          </a:prstGeom>
        </p:spPr>
        <p:txBody>
          <a:bodyPr/>
          <a:lstStyle/>
          <a:p>
            <a:pPr algn="ctr" eaLnBrk="1" hangingPunct="1">
              <a:defRPr/>
            </a:pPr>
            <a:r>
              <a:rPr lang="en-US" sz="4000" b="1" dirty="0">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t>AWARD</a:t>
            </a:r>
            <a:br>
              <a:rPr lang="en-US" sz="4000" b="1" dirty="0">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br>
            <a:endParaRPr lang="en-US" sz="4000" b="1" dirty="0">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endParaRPr>
          </a:p>
        </p:txBody>
      </p:sp>
      <p:cxnSp>
        <p:nvCxnSpPr>
          <p:cNvPr id="9" name="Straight Arrow Connector 8"/>
          <p:cNvCxnSpPr/>
          <p:nvPr/>
        </p:nvCxnSpPr>
        <p:spPr>
          <a:xfrm flipH="1">
            <a:off x="4032250" y="3175465"/>
            <a:ext cx="1676400" cy="139336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6342750" y="3177323"/>
            <a:ext cx="1575700" cy="139150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1077346" y="5254625"/>
            <a:ext cx="4707504" cy="2062103"/>
          </a:xfrm>
          <a:prstGeom prst="rect">
            <a:avLst/>
          </a:prstGeom>
        </p:spPr>
        <p:txBody>
          <a:bodyPr wrap="square">
            <a:spAutoFit/>
          </a:bodyPr>
          <a:lstStyle/>
          <a:p>
            <a:pPr algn="ctr"/>
            <a:r>
              <a:rPr lang="en-US" altLang="en-US" sz="3200" dirty="0"/>
              <a:t>Apparent </a:t>
            </a:r>
            <a:r>
              <a:rPr lang="en-US" altLang="en-US" sz="3200" dirty="0" smtClean="0"/>
              <a:t>low bidder </a:t>
            </a:r>
            <a:r>
              <a:rPr lang="en-US" altLang="en-US" sz="3200" dirty="0"/>
              <a:t>submits </a:t>
            </a:r>
            <a:r>
              <a:rPr lang="en-US" altLang="en-US" sz="3200" dirty="0" smtClean="0"/>
              <a:t>pre-award information </a:t>
            </a:r>
            <a:r>
              <a:rPr lang="en-US" altLang="en-US" sz="3200" dirty="0"/>
              <a:t>within 5 days after </a:t>
            </a:r>
            <a:r>
              <a:rPr lang="en-US" altLang="en-US" sz="3200" dirty="0" smtClean="0"/>
              <a:t>bid opening</a:t>
            </a:r>
            <a:endParaRPr lang="en-US" altLang="en-US" sz="3200" dirty="0"/>
          </a:p>
        </p:txBody>
      </p:sp>
      <p:sp>
        <p:nvSpPr>
          <p:cNvPr id="20" name="Rectangle 19"/>
          <p:cNvSpPr/>
          <p:nvPr/>
        </p:nvSpPr>
        <p:spPr>
          <a:xfrm>
            <a:off x="6242049" y="5178425"/>
            <a:ext cx="5334001" cy="2062103"/>
          </a:xfrm>
          <a:prstGeom prst="rect">
            <a:avLst/>
          </a:prstGeom>
        </p:spPr>
        <p:txBody>
          <a:bodyPr wrap="square">
            <a:spAutoFit/>
          </a:bodyPr>
          <a:lstStyle/>
          <a:p>
            <a:pPr algn="ctr"/>
            <a:r>
              <a:rPr lang="en-US" altLang="en-US" sz="3200" dirty="0" smtClean="0"/>
              <a:t>The goal is to award the contract within 21 </a:t>
            </a:r>
            <a:r>
              <a:rPr lang="en-US" altLang="en-US" sz="3200" dirty="0"/>
              <a:t>calendar </a:t>
            </a:r>
            <a:r>
              <a:rPr lang="en-US" altLang="en-US" sz="3200" dirty="0" smtClean="0"/>
              <a:t>days after receiving pre-award information</a:t>
            </a:r>
            <a:endParaRPr lang="en-US" altLang="en-US" sz="3200" dirty="0"/>
          </a:p>
        </p:txBody>
      </p:sp>
    </p:spTree>
    <p:extLst>
      <p:ext uri="{BB962C8B-B14F-4D97-AF65-F5344CB8AC3E}">
        <p14:creationId xmlns:p14="http://schemas.microsoft.com/office/powerpoint/2010/main" val="31455086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17650" y="530225"/>
            <a:ext cx="9220200" cy="615553"/>
          </a:xfrm>
          <a:prstGeom prst="rect">
            <a:avLst/>
          </a:prstGeom>
        </p:spPr>
        <p:txBody>
          <a:bodyPr vert="horz" wrap="square" lIns="0" tIns="0" rIns="0" bIns="0" rtlCol="0">
            <a:spAutoFit/>
          </a:bodyPr>
          <a:lstStyle/>
          <a:p>
            <a:pPr marL="2655570" marR="6350" indent="-2642870" algn="ctr">
              <a:lnSpc>
                <a:spcPct val="100000"/>
              </a:lnSpc>
            </a:pPr>
            <a:r>
              <a:rPr lang="en-US" sz="4000" b="1" dirty="0" smtClean="0">
                <a:latin typeface="+mj-lt"/>
                <a:ea typeface="Tahoma" panose="020B0604030504040204" pitchFamily="34" charset="0"/>
                <a:cs typeface="Tahoma" panose="020B0604030504040204" pitchFamily="34" charset="0"/>
              </a:rPr>
              <a:t>Scope Statement</a:t>
            </a:r>
            <a:endParaRPr sz="4000" b="1" dirty="0">
              <a:latin typeface="+mj-lt"/>
              <a:ea typeface="Tahoma" panose="020B0604030504040204" pitchFamily="34" charset="0"/>
              <a:cs typeface="Tahoma" panose="020B0604030504040204" pitchFamily="34" charset="0"/>
            </a:endParaRPr>
          </a:p>
        </p:txBody>
      </p:sp>
      <p:sp>
        <p:nvSpPr>
          <p:cNvPr id="6" name="object 6"/>
          <p:cNvSpPr txBox="1">
            <a:spLocks noGrp="1"/>
          </p:cNvSpPr>
          <p:nvPr>
            <p:ph type="sldNum" sz="quarter" idx="7"/>
          </p:nvPr>
        </p:nvSpPr>
        <p:spPr>
          <a:xfrm>
            <a:off x="11118850" y="8576259"/>
            <a:ext cx="355346" cy="246221"/>
          </a:xfrm>
          <a:prstGeom prst="rect">
            <a:avLst/>
          </a:prstGeom>
        </p:spPr>
        <p:txBody>
          <a:bodyPr vert="horz" wrap="square" lIns="0" tIns="0" rIns="0" bIns="0" rtlCol="0">
            <a:spAutoFit/>
          </a:bodyPr>
          <a:lstStyle/>
          <a:p>
            <a:pPr marL="127000">
              <a:lnSpc>
                <a:spcPct val="100000"/>
              </a:lnSpc>
            </a:pPr>
            <a:fld id="{81D60167-4931-47E6-BA6A-407CBD079E47}" type="slidenum">
              <a:rPr sz="1600" spc="-10" dirty="0">
                <a:latin typeface="Calibri"/>
                <a:cs typeface="Calibri"/>
              </a:rPr>
              <a:t>12</a:t>
            </a:fld>
            <a:endParaRPr sz="1600" dirty="0">
              <a:latin typeface="Calibri"/>
              <a:cs typeface="Calibri"/>
            </a:endParaRPr>
          </a:p>
        </p:txBody>
      </p:sp>
      <p:sp>
        <p:nvSpPr>
          <p:cNvPr id="7" name="Rectangle 6"/>
          <p:cNvSpPr/>
          <p:nvPr/>
        </p:nvSpPr>
        <p:spPr>
          <a:xfrm>
            <a:off x="1449211" y="2057744"/>
            <a:ext cx="9777476" cy="470000"/>
          </a:xfrm>
          <a:prstGeom prst="rect">
            <a:avLst/>
          </a:prstGeom>
        </p:spPr>
        <p:txBody>
          <a:bodyPr wrap="square">
            <a:spAutoFit/>
          </a:bodyPr>
          <a:lstStyle/>
          <a:p>
            <a:pPr lvl="1">
              <a:lnSpc>
                <a:spcPct val="107000"/>
              </a:lnSpc>
            </a:pPr>
            <a:endParaRPr lang="en-US" sz="240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Content Placeholder 1"/>
          <p:cNvSpPr txBox="1">
            <a:spLocks/>
          </p:cNvSpPr>
          <p:nvPr/>
        </p:nvSpPr>
        <p:spPr bwMode="auto">
          <a:xfrm>
            <a:off x="1136650" y="2206625"/>
            <a:ext cx="96774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noAutofit/>
          </a:bodyPr>
          <a:lstStyle>
            <a:lvl1pPr marL="341313" indent="-341313" algn="l" defTabSz="912813" rtl="0" eaLnBrk="0" fontAlgn="base" hangingPunct="0">
              <a:spcBef>
                <a:spcPct val="20000"/>
              </a:spcBef>
              <a:spcAft>
                <a:spcPct val="0"/>
              </a:spcAft>
              <a:buFont typeface="Arial" charset="0"/>
              <a:buChar char="•"/>
              <a:defRPr sz="3200" kern="1200">
                <a:solidFill>
                  <a:schemeClr val="bg1"/>
                </a:solidFill>
                <a:latin typeface="Tahoma"/>
                <a:ea typeface="+mn-ea"/>
                <a:cs typeface="Tahoma"/>
              </a:defRPr>
            </a:lvl1pPr>
            <a:lvl2pPr marL="741363" indent="-284163" algn="l" defTabSz="912813" rtl="0" eaLnBrk="0" fontAlgn="base" hangingPunct="0">
              <a:spcBef>
                <a:spcPct val="20000"/>
              </a:spcBef>
              <a:spcAft>
                <a:spcPct val="0"/>
              </a:spcAft>
              <a:buFont typeface="Arial" charset="0"/>
              <a:buChar char="–"/>
              <a:defRPr sz="2800" kern="1200">
                <a:solidFill>
                  <a:schemeClr val="bg1"/>
                </a:solidFill>
                <a:latin typeface="Tahoma"/>
                <a:ea typeface="+mn-ea"/>
                <a:cs typeface="Tahoma"/>
              </a:defRPr>
            </a:lvl2pPr>
            <a:lvl3pPr marL="1141413" indent="-227013" algn="l" defTabSz="912813" rtl="0" eaLnBrk="0" fontAlgn="base" hangingPunct="0">
              <a:spcBef>
                <a:spcPct val="20000"/>
              </a:spcBef>
              <a:spcAft>
                <a:spcPct val="0"/>
              </a:spcAft>
              <a:buFont typeface="Arial" charset="0"/>
              <a:buChar char="•"/>
              <a:defRPr sz="2400" kern="1200">
                <a:solidFill>
                  <a:schemeClr val="bg1"/>
                </a:solidFill>
                <a:latin typeface="Tahoma"/>
                <a:ea typeface="+mn-ea"/>
                <a:cs typeface="Tahoma"/>
              </a:defRPr>
            </a:lvl3pPr>
            <a:lvl4pPr marL="1598613" indent="-227013" algn="l" defTabSz="912813" rtl="0" eaLnBrk="0" fontAlgn="base" hangingPunct="0">
              <a:spcBef>
                <a:spcPct val="20000"/>
              </a:spcBef>
              <a:spcAft>
                <a:spcPct val="0"/>
              </a:spcAft>
              <a:buFont typeface="Arial" charset="0"/>
              <a:buChar char="–"/>
              <a:defRPr sz="2000" kern="1200">
                <a:solidFill>
                  <a:schemeClr val="bg1"/>
                </a:solidFill>
                <a:latin typeface="Tahoma"/>
                <a:ea typeface="+mn-ea"/>
                <a:cs typeface="Tahoma"/>
              </a:defRPr>
            </a:lvl4pPr>
            <a:lvl5pPr marL="2055813" indent="-227013" algn="l" defTabSz="912813" rtl="0" eaLnBrk="0" fontAlgn="base" hangingPunct="0">
              <a:spcBef>
                <a:spcPct val="20000"/>
              </a:spcBef>
              <a:spcAft>
                <a:spcPct val="0"/>
              </a:spcAft>
              <a:buFont typeface="Arial" charset="0"/>
              <a:buChar char="»"/>
              <a:defRPr sz="2000" kern="1200">
                <a:solidFill>
                  <a:schemeClr val="bg1"/>
                </a:solidFill>
                <a:latin typeface="Tahoma"/>
                <a:ea typeface="+mn-ea"/>
                <a:cs typeface="Tahoma"/>
              </a:defRPr>
            </a:lvl5pPr>
            <a:lvl6pPr marL="251430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53"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99"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4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buFont typeface="Arial" panose="020B0604020202020204" pitchFamily="34" charset="0"/>
              <a:buChar char="•"/>
            </a:pPr>
            <a:r>
              <a:rPr lang="en-US" sz="2800" dirty="0">
                <a:solidFill>
                  <a:schemeClr val="tx1"/>
                </a:solidFill>
                <a:latin typeface="+mn-lt"/>
              </a:rPr>
              <a:t>Installation of new under-floor duct and conduit raceways, electrical cabling circuits, and data cables at 83 Metrorail station mezzanines on the Red, Orange/Blue, and Green/Yellow lines in Virginia, Maryland, and Washington, DC</a:t>
            </a:r>
          </a:p>
          <a:p>
            <a:pPr lvl="0">
              <a:buFont typeface="Arial" panose="020B0604020202020204" pitchFamily="34" charset="0"/>
              <a:buChar char="•"/>
            </a:pPr>
            <a:endParaRPr lang="en-US" sz="1200" dirty="0" smtClean="0">
              <a:solidFill>
                <a:schemeClr val="tx1"/>
              </a:solidFill>
              <a:latin typeface="+mn-lt"/>
            </a:endParaRPr>
          </a:p>
          <a:p>
            <a:pPr lvl="0">
              <a:buFont typeface="Arial" panose="020B0604020202020204" pitchFamily="34" charset="0"/>
              <a:buChar char="•"/>
            </a:pPr>
            <a:r>
              <a:rPr lang="en-US" sz="2800" dirty="0" smtClean="0">
                <a:solidFill>
                  <a:schemeClr val="tx1"/>
                </a:solidFill>
                <a:latin typeface="+mn-lt"/>
              </a:rPr>
              <a:t>Contractor </a:t>
            </a:r>
            <a:r>
              <a:rPr lang="en-US" sz="2800" dirty="0">
                <a:solidFill>
                  <a:schemeClr val="tx1"/>
                </a:solidFill>
                <a:latin typeface="+mn-lt"/>
              </a:rPr>
              <a:t>is responsible for all items and services as specified in the Invitation For Bid (IFB) that are required for the construction and satisfactory completion of the project</a:t>
            </a:r>
          </a:p>
          <a:p>
            <a:pPr lvl="0">
              <a:buFont typeface="Arial" panose="020B0604020202020204" pitchFamily="34" charset="0"/>
              <a:buChar char="•"/>
            </a:pPr>
            <a:endParaRPr lang="en-US" sz="1200" dirty="0" smtClean="0">
              <a:solidFill>
                <a:schemeClr val="tx1"/>
              </a:solidFill>
              <a:latin typeface="+mn-lt"/>
            </a:endParaRPr>
          </a:p>
          <a:p>
            <a:pPr lvl="0">
              <a:buFont typeface="Arial" panose="020B0604020202020204" pitchFamily="34" charset="0"/>
              <a:buChar char="•"/>
            </a:pPr>
            <a:r>
              <a:rPr lang="en-US" sz="2800" dirty="0" smtClean="0">
                <a:solidFill>
                  <a:schemeClr val="tx1"/>
                </a:solidFill>
                <a:latin typeface="+mn-lt"/>
              </a:rPr>
              <a:t>Contractor </a:t>
            </a:r>
            <a:r>
              <a:rPr lang="en-US" sz="2800" dirty="0">
                <a:solidFill>
                  <a:schemeClr val="tx1"/>
                </a:solidFill>
                <a:latin typeface="+mn-lt"/>
              </a:rPr>
              <a:t>is responsible for implementing a Quality Management system to ensure that all work conforms to the specified requirements</a:t>
            </a:r>
            <a:endParaRPr lang="en-US" sz="2800" dirty="0" smtClean="0">
              <a:solidFill>
                <a:schemeClr val="tx1"/>
              </a:solidFill>
              <a:latin typeface="+mn-lt"/>
            </a:endParaRPr>
          </a:p>
        </p:txBody>
      </p:sp>
    </p:spTree>
    <p:extLst>
      <p:ext uri="{BB962C8B-B14F-4D97-AF65-F5344CB8AC3E}">
        <p14:creationId xmlns:p14="http://schemas.microsoft.com/office/powerpoint/2010/main" val="4981096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5650" y="2130425"/>
            <a:ext cx="10210800" cy="6401753"/>
          </a:xfrm>
          <a:prstGeom prst="rect">
            <a:avLst/>
          </a:prstGeom>
        </p:spPr>
        <p:txBody>
          <a:bodyPr wrap="square">
            <a:spAutoFit/>
          </a:bodyPr>
          <a:lstStyle/>
          <a:p>
            <a:pPr marL="228600" indent="-228600">
              <a:spcBef>
                <a:spcPts val="600"/>
              </a:spcBef>
            </a:pPr>
            <a:r>
              <a:rPr lang="en-US" sz="2400" dirty="0">
                <a:ea typeface="Times New Roman" panose="02020603050405020304" pitchFamily="18" charset="0"/>
              </a:rPr>
              <a:t>Volume 1 – </a:t>
            </a:r>
            <a:r>
              <a:rPr lang="en-US" sz="2400" dirty="0" smtClean="0">
                <a:ea typeface="Times New Roman" panose="02020603050405020304" pitchFamily="18" charset="0"/>
              </a:rPr>
              <a:t>Specifications: Bidding </a:t>
            </a:r>
            <a:r>
              <a:rPr lang="en-US" sz="2400" dirty="0">
                <a:ea typeface="Times New Roman" panose="02020603050405020304" pitchFamily="18" charset="0"/>
              </a:rPr>
              <a:t>and Contractual </a:t>
            </a:r>
            <a:r>
              <a:rPr lang="en-US" sz="2400" dirty="0" smtClean="0">
                <a:ea typeface="Times New Roman" panose="02020603050405020304" pitchFamily="18" charset="0"/>
              </a:rPr>
              <a:t>Requirements (Div. </a:t>
            </a:r>
            <a:r>
              <a:rPr lang="en-US" sz="2400" dirty="0">
                <a:ea typeface="Times New Roman" panose="02020603050405020304" pitchFamily="18" charset="0"/>
              </a:rPr>
              <a:t>0 &amp;</a:t>
            </a:r>
            <a:r>
              <a:rPr lang="en-US" sz="2400" dirty="0" smtClean="0">
                <a:ea typeface="Times New Roman" panose="02020603050405020304" pitchFamily="18" charset="0"/>
              </a:rPr>
              <a:t> 1) </a:t>
            </a:r>
            <a:endParaRPr lang="en-US" sz="2400" dirty="0">
              <a:ea typeface="Times New Roman" panose="02020603050405020304" pitchFamily="18" charset="0"/>
            </a:endParaRPr>
          </a:p>
          <a:p>
            <a:pPr marL="228600" indent="-228600">
              <a:spcBef>
                <a:spcPts val="600"/>
              </a:spcBef>
            </a:pPr>
            <a:r>
              <a:rPr lang="en-US" sz="2400" dirty="0">
                <a:ea typeface="Times New Roman" panose="02020603050405020304" pitchFamily="18" charset="0"/>
              </a:rPr>
              <a:t>Volume 2 – Technical </a:t>
            </a:r>
            <a:r>
              <a:rPr lang="en-US" sz="2400" dirty="0" smtClean="0">
                <a:ea typeface="Times New Roman" panose="02020603050405020304" pitchFamily="18" charset="0"/>
              </a:rPr>
              <a:t>Specifications (Div. 2-16)</a:t>
            </a:r>
            <a:endParaRPr lang="en-US" sz="2400" dirty="0">
              <a:ea typeface="Times New Roman" panose="02020603050405020304" pitchFamily="18" charset="0"/>
            </a:endParaRPr>
          </a:p>
          <a:p>
            <a:pPr marL="228600" indent="-228600">
              <a:spcBef>
                <a:spcPts val="600"/>
              </a:spcBef>
            </a:pPr>
            <a:r>
              <a:rPr lang="en-US" sz="2400" dirty="0">
                <a:ea typeface="Times New Roman" panose="02020603050405020304" pitchFamily="18" charset="0"/>
              </a:rPr>
              <a:t>Volume 3 – </a:t>
            </a:r>
            <a:r>
              <a:rPr lang="en-US" sz="2400" dirty="0" smtClean="0">
                <a:ea typeface="Times New Roman" panose="02020603050405020304" pitchFamily="18" charset="0"/>
              </a:rPr>
              <a:t>Drawings</a:t>
            </a:r>
          </a:p>
          <a:p>
            <a:pPr marL="742950" lvl="1" indent="-285750">
              <a:spcBef>
                <a:spcPts val="600"/>
              </a:spcBef>
              <a:buFont typeface="Arial" panose="020B0604020202020204" pitchFamily="34" charset="0"/>
              <a:buChar char="•"/>
            </a:pPr>
            <a:r>
              <a:rPr lang="en-US" sz="2000" dirty="0" smtClean="0">
                <a:ea typeface="Times New Roman" panose="02020603050405020304" pitchFamily="18" charset="0"/>
              </a:rPr>
              <a:t>Electrical Drawings (Parts 1a, 1b)</a:t>
            </a:r>
          </a:p>
          <a:p>
            <a:pPr marL="742950" lvl="1" indent="-285750">
              <a:spcBef>
                <a:spcPts val="600"/>
              </a:spcBef>
              <a:buFont typeface="Arial" panose="020B0604020202020204" pitchFamily="34" charset="0"/>
              <a:buChar char="•"/>
            </a:pPr>
            <a:r>
              <a:rPr lang="en-US" sz="2000" dirty="0" smtClean="0">
                <a:ea typeface="Times New Roman" panose="02020603050405020304" pitchFamily="18" charset="0"/>
              </a:rPr>
              <a:t>AFC Mezzanine Plans (Parts 2a, 2b, 2c)</a:t>
            </a:r>
          </a:p>
          <a:p>
            <a:pPr marL="742950" lvl="1" indent="-285750">
              <a:spcBef>
                <a:spcPts val="600"/>
              </a:spcBef>
              <a:buFont typeface="Arial" panose="020B0604020202020204" pitchFamily="34" charset="0"/>
              <a:buChar char="•"/>
            </a:pPr>
            <a:r>
              <a:rPr lang="en-US" sz="2000" dirty="0" smtClean="0">
                <a:ea typeface="Times New Roman" panose="02020603050405020304" pitchFamily="18" charset="0"/>
              </a:rPr>
              <a:t>Standard Kiosk Drawings </a:t>
            </a:r>
            <a:r>
              <a:rPr lang="en-US" sz="2000" dirty="0">
                <a:ea typeface="Times New Roman" panose="02020603050405020304" pitchFamily="18" charset="0"/>
              </a:rPr>
              <a:t>(Parts </a:t>
            </a:r>
            <a:r>
              <a:rPr lang="en-US" sz="2000" dirty="0" smtClean="0">
                <a:ea typeface="Times New Roman" panose="02020603050405020304" pitchFamily="18" charset="0"/>
              </a:rPr>
              <a:t>3a</a:t>
            </a:r>
            <a:r>
              <a:rPr lang="en-US" sz="2000" dirty="0">
                <a:ea typeface="Times New Roman" panose="02020603050405020304" pitchFamily="18" charset="0"/>
              </a:rPr>
              <a:t>, </a:t>
            </a:r>
            <a:r>
              <a:rPr lang="en-US" sz="2000" dirty="0" smtClean="0">
                <a:ea typeface="Times New Roman" panose="02020603050405020304" pitchFamily="18" charset="0"/>
              </a:rPr>
              <a:t>3b)</a:t>
            </a:r>
          </a:p>
          <a:p>
            <a:pPr marL="742950" lvl="1" indent="-285750">
              <a:spcBef>
                <a:spcPts val="600"/>
              </a:spcBef>
              <a:buFont typeface="Arial" panose="020B0604020202020204" pitchFamily="34" charset="0"/>
              <a:buChar char="•"/>
            </a:pPr>
            <a:r>
              <a:rPr lang="en-US" sz="2000" dirty="0">
                <a:ea typeface="Times New Roman" panose="02020603050405020304" pitchFamily="18" charset="0"/>
              </a:rPr>
              <a:t>New AFC Equipment Layout (Parts </a:t>
            </a:r>
            <a:r>
              <a:rPr lang="en-US" sz="2000" dirty="0" smtClean="0">
                <a:ea typeface="Times New Roman" panose="02020603050405020304" pitchFamily="18" charset="0"/>
              </a:rPr>
              <a:t>4a</a:t>
            </a:r>
            <a:r>
              <a:rPr lang="en-US" sz="2000" dirty="0">
                <a:ea typeface="Times New Roman" panose="02020603050405020304" pitchFamily="18" charset="0"/>
              </a:rPr>
              <a:t>, </a:t>
            </a:r>
            <a:r>
              <a:rPr lang="en-US" sz="2000" dirty="0" smtClean="0">
                <a:ea typeface="Times New Roman" panose="02020603050405020304" pitchFamily="18" charset="0"/>
              </a:rPr>
              <a:t>4b</a:t>
            </a:r>
            <a:r>
              <a:rPr lang="en-US" sz="2000" dirty="0">
                <a:ea typeface="Times New Roman" panose="02020603050405020304" pitchFamily="18" charset="0"/>
              </a:rPr>
              <a:t>, </a:t>
            </a:r>
            <a:r>
              <a:rPr lang="en-US" sz="2000" dirty="0" smtClean="0">
                <a:ea typeface="Times New Roman" panose="02020603050405020304" pitchFamily="18" charset="0"/>
              </a:rPr>
              <a:t>4c)</a:t>
            </a:r>
            <a:endParaRPr lang="en-US" sz="2000" dirty="0">
              <a:ea typeface="Times New Roman" panose="02020603050405020304" pitchFamily="18" charset="0"/>
            </a:endParaRPr>
          </a:p>
          <a:p>
            <a:pPr marL="228600" indent="-228600">
              <a:spcBef>
                <a:spcPts val="600"/>
              </a:spcBef>
            </a:pPr>
            <a:r>
              <a:rPr lang="en-US" sz="2400" dirty="0">
                <a:ea typeface="Times New Roman" panose="02020603050405020304" pitchFamily="18" charset="0"/>
              </a:rPr>
              <a:t>Volume 4 </a:t>
            </a:r>
            <a:r>
              <a:rPr lang="en-US" sz="2400" dirty="0" smtClean="0">
                <a:ea typeface="Times New Roman" panose="02020603050405020304" pitchFamily="18" charset="0"/>
              </a:rPr>
              <a:t>– Reports</a:t>
            </a:r>
          </a:p>
          <a:p>
            <a:pPr marL="800100" lvl="1" indent="-342900">
              <a:spcBef>
                <a:spcPts val="600"/>
              </a:spcBef>
              <a:buFont typeface="Arial" panose="020B0604020202020204" pitchFamily="34" charset="0"/>
              <a:buChar char="•"/>
            </a:pPr>
            <a:r>
              <a:rPr lang="en-US" sz="2000" dirty="0" smtClean="0">
                <a:ea typeface="Times New Roman" panose="02020603050405020304" pitchFamily="18" charset="0"/>
              </a:rPr>
              <a:t>Mezzanine </a:t>
            </a:r>
            <a:r>
              <a:rPr lang="en-US" sz="2000" dirty="0">
                <a:ea typeface="Times New Roman" panose="02020603050405020304" pitchFamily="18" charset="0"/>
              </a:rPr>
              <a:t>Inspection </a:t>
            </a:r>
            <a:r>
              <a:rPr lang="en-US" sz="2000" dirty="0" smtClean="0">
                <a:ea typeface="Times New Roman" panose="02020603050405020304" pitchFamily="18" charset="0"/>
              </a:rPr>
              <a:t>Reports (Parts 1a, 1b)</a:t>
            </a:r>
          </a:p>
          <a:p>
            <a:pPr marL="800100" lvl="1" indent="-342900">
              <a:spcBef>
                <a:spcPts val="600"/>
              </a:spcBef>
              <a:buFont typeface="Arial" panose="020B0604020202020204" pitchFamily="34" charset="0"/>
              <a:buChar char="•"/>
            </a:pPr>
            <a:r>
              <a:rPr lang="en-US" sz="2000" dirty="0" smtClean="0">
                <a:ea typeface="Times New Roman" panose="02020603050405020304" pitchFamily="18" charset="0"/>
              </a:rPr>
              <a:t>Pre-Inspection Reports (Parts 2a, 2b)</a:t>
            </a:r>
          </a:p>
          <a:p>
            <a:pPr marL="228600" indent="-228600">
              <a:spcBef>
                <a:spcPts val="600"/>
              </a:spcBef>
            </a:pPr>
            <a:r>
              <a:rPr lang="en-US" sz="2400" dirty="0" smtClean="0">
                <a:ea typeface="Times New Roman" panose="02020603050405020304" pitchFamily="18" charset="0"/>
              </a:rPr>
              <a:t>Volume </a:t>
            </a:r>
            <a:r>
              <a:rPr lang="en-US" sz="2400" dirty="0">
                <a:ea typeface="Times New Roman" panose="02020603050405020304" pitchFamily="18" charset="0"/>
              </a:rPr>
              <a:t>5 – WMATA Safety and Security Plans and </a:t>
            </a:r>
            <a:r>
              <a:rPr lang="en-US" sz="2400" dirty="0" smtClean="0">
                <a:ea typeface="Times New Roman" panose="02020603050405020304" pitchFamily="18" charset="0"/>
              </a:rPr>
              <a:t>Documents</a:t>
            </a:r>
          </a:p>
          <a:p>
            <a:pPr marL="742950" lvl="1" indent="-285750">
              <a:buFont typeface="Arial" panose="020B0604020202020204" pitchFamily="34" charset="0"/>
              <a:buChar char="•"/>
            </a:pPr>
            <a:r>
              <a:rPr lang="en-US" sz="2000" dirty="0"/>
              <a:t>Construction Safety &amp; Environmental Manual</a:t>
            </a:r>
          </a:p>
          <a:p>
            <a:pPr marL="742950" lvl="1" indent="-285750">
              <a:buFont typeface="Arial" panose="020B0604020202020204" pitchFamily="34" charset="0"/>
              <a:buChar char="•"/>
            </a:pPr>
            <a:r>
              <a:rPr lang="en-US" sz="2000" dirty="0"/>
              <a:t>Metrorail Safety Rules &amp; Procedures Handbook</a:t>
            </a:r>
          </a:p>
          <a:p>
            <a:pPr marL="742950" lvl="1" indent="-285750">
              <a:buFont typeface="Arial" panose="020B0604020202020204" pitchFamily="34" charset="0"/>
              <a:buChar char="•"/>
            </a:pPr>
            <a:r>
              <a:rPr lang="en-US" sz="2000" dirty="0"/>
              <a:t>SOP</a:t>
            </a:r>
          </a:p>
          <a:p>
            <a:pPr marL="742950" lvl="1" indent="-285750">
              <a:buFont typeface="Arial" panose="020B0604020202020204" pitchFamily="34" charset="0"/>
              <a:buChar char="•"/>
            </a:pPr>
            <a:r>
              <a:rPr lang="en-US" sz="2000" dirty="0"/>
              <a:t>Glossary</a:t>
            </a:r>
          </a:p>
          <a:p>
            <a:pPr marL="742950" lvl="1" indent="-285750">
              <a:buFont typeface="Arial" panose="020B0604020202020204" pitchFamily="34" charset="0"/>
              <a:buChar char="•"/>
            </a:pPr>
            <a:r>
              <a:rPr lang="en-US" sz="2000" dirty="0"/>
              <a:t>Track Maps</a:t>
            </a:r>
          </a:p>
          <a:p>
            <a:pPr marL="742950" lvl="1" indent="-285750">
              <a:buFont typeface="Arial" panose="020B0604020202020204" pitchFamily="34" charset="0"/>
              <a:buChar char="•"/>
            </a:pPr>
            <a:r>
              <a:rPr lang="en-US" sz="2000" dirty="0"/>
              <a:t>Safety &amp; Security Certification Program </a:t>
            </a:r>
            <a:r>
              <a:rPr lang="en-US" sz="2000" dirty="0" smtClean="0"/>
              <a:t>Plan</a:t>
            </a:r>
            <a:endParaRPr lang="en-US" sz="2000" dirty="0"/>
          </a:p>
        </p:txBody>
      </p:sp>
      <p:sp>
        <p:nvSpPr>
          <p:cNvPr id="5" name="object 2"/>
          <p:cNvSpPr txBox="1">
            <a:spLocks noGrp="1"/>
          </p:cNvSpPr>
          <p:nvPr>
            <p:ph type="title"/>
          </p:nvPr>
        </p:nvSpPr>
        <p:spPr>
          <a:xfrm>
            <a:off x="1517650" y="530225"/>
            <a:ext cx="9220200" cy="615553"/>
          </a:xfrm>
          <a:prstGeom prst="rect">
            <a:avLst/>
          </a:prstGeom>
        </p:spPr>
        <p:txBody>
          <a:bodyPr vert="horz" wrap="square" lIns="0" tIns="0" rIns="0" bIns="0" rtlCol="0">
            <a:spAutoFit/>
          </a:bodyPr>
          <a:lstStyle/>
          <a:p>
            <a:pPr marL="2655570" marR="6350" indent="-2642870" algn="ctr">
              <a:lnSpc>
                <a:spcPct val="100000"/>
              </a:lnSpc>
            </a:pPr>
            <a:r>
              <a:rPr lang="en-US" sz="4000" b="1" dirty="0" smtClean="0">
                <a:latin typeface="+mj-lt"/>
                <a:ea typeface="Tahoma" panose="020B0604030504040204" pitchFamily="34" charset="0"/>
                <a:cs typeface="Tahoma" panose="020B0604030504040204" pitchFamily="34" charset="0"/>
              </a:rPr>
              <a:t>Solicitation Content</a:t>
            </a:r>
            <a:endParaRPr sz="4000" b="1" dirty="0">
              <a:latin typeface="+mj-lt"/>
              <a:ea typeface="Tahoma" panose="020B0604030504040204" pitchFamily="34" charset="0"/>
              <a:cs typeface="Tahoma" panose="020B0604030504040204" pitchFamily="34" charset="0"/>
            </a:endParaRPr>
          </a:p>
        </p:txBody>
      </p:sp>
      <p:sp>
        <p:nvSpPr>
          <p:cNvPr id="4" name="object 6"/>
          <p:cNvSpPr txBox="1">
            <a:spLocks noGrp="1"/>
          </p:cNvSpPr>
          <p:nvPr>
            <p:ph type="sldNum" sz="quarter" idx="7"/>
          </p:nvPr>
        </p:nvSpPr>
        <p:spPr>
          <a:xfrm>
            <a:off x="11118850" y="8576259"/>
            <a:ext cx="355346" cy="246221"/>
          </a:xfrm>
          <a:prstGeom prst="rect">
            <a:avLst/>
          </a:prstGeom>
        </p:spPr>
        <p:txBody>
          <a:bodyPr vert="horz" wrap="square" lIns="0" tIns="0" rIns="0" bIns="0" rtlCol="0">
            <a:spAutoFit/>
          </a:bodyPr>
          <a:lstStyle/>
          <a:p>
            <a:pPr marL="127000">
              <a:lnSpc>
                <a:spcPct val="100000"/>
              </a:lnSpc>
            </a:pPr>
            <a:fld id="{81D60167-4931-47E6-BA6A-407CBD079E47}" type="slidenum">
              <a:rPr sz="1600" spc="-10" dirty="0">
                <a:latin typeface="Calibri"/>
                <a:cs typeface="Calibri"/>
              </a:rPr>
              <a:t>13</a:t>
            </a:fld>
            <a:endParaRPr sz="1600" dirty="0">
              <a:latin typeface="Calibri"/>
              <a:cs typeface="Calibri"/>
            </a:endParaRPr>
          </a:p>
        </p:txBody>
      </p:sp>
    </p:spTree>
    <p:extLst>
      <p:ext uri="{BB962C8B-B14F-4D97-AF65-F5344CB8AC3E}">
        <p14:creationId xmlns:p14="http://schemas.microsoft.com/office/powerpoint/2010/main" val="37007957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17650" y="530225"/>
            <a:ext cx="9220200" cy="615553"/>
          </a:xfrm>
          <a:prstGeom prst="rect">
            <a:avLst/>
          </a:prstGeom>
        </p:spPr>
        <p:txBody>
          <a:bodyPr vert="horz" wrap="square" lIns="0" tIns="0" rIns="0" bIns="0" rtlCol="0">
            <a:spAutoFit/>
          </a:bodyPr>
          <a:lstStyle/>
          <a:p>
            <a:pPr marL="2655570" marR="6350" indent="-2642870" algn="ctr">
              <a:lnSpc>
                <a:spcPct val="100000"/>
              </a:lnSpc>
            </a:pPr>
            <a:r>
              <a:rPr lang="en-US" sz="4000" b="1" dirty="0" smtClean="0">
                <a:latin typeface="+mj-lt"/>
                <a:ea typeface="Tahoma" panose="020B0604030504040204" pitchFamily="34" charset="0"/>
                <a:cs typeface="Tahoma" panose="020B0604030504040204" pitchFamily="34" charset="0"/>
              </a:rPr>
              <a:t>Solicitation Content</a:t>
            </a:r>
            <a:endParaRPr sz="4000" b="1" dirty="0">
              <a:latin typeface="+mj-lt"/>
              <a:ea typeface="Tahoma" panose="020B0604030504040204" pitchFamily="34" charset="0"/>
              <a:cs typeface="Tahoma" panose="020B0604030504040204" pitchFamily="34" charset="0"/>
            </a:endParaRPr>
          </a:p>
        </p:txBody>
      </p:sp>
      <p:sp>
        <p:nvSpPr>
          <p:cNvPr id="6" name="object 6"/>
          <p:cNvSpPr txBox="1">
            <a:spLocks noGrp="1"/>
          </p:cNvSpPr>
          <p:nvPr>
            <p:ph type="sldNum" sz="quarter" idx="7"/>
          </p:nvPr>
        </p:nvSpPr>
        <p:spPr>
          <a:xfrm>
            <a:off x="11118850" y="8576259"/>
            <a:ext cx="355346" cy="246221"/>
          </a:xfrm>
          <a:prstGeom prst="rect">
            <a:avLst/>
          </a:prstGeom>
        </p:spPr>
        <p:txBody>
          <a:bodyPr vert="horz" wrap="square" lIns="0" tIns="0" rIns="0" bIns="0" rtlCol="0">
            <a:spAutoFit/>
          </a:bodyPr>
          <a:lstStyle/>
          <a:p>
            <a:pPr marL="127000">
              <a:lnSpc>
                <a:spcPct val="100000"/>
              </a:lnSpc>
            </a:pPr>
            <a:fld id="{81D60167-4931-47E6-BA6A-407CBD079E47}" type="slidenum">
              <a:rPr sz="1600" spc="-10" dirty="0">
                <a:latin typeface="Calibri"/>
                <a:cs typeface="Calibri"/>
              </a:rPr>
              <a:t>14</a:t>
            </a:fld>
            <a:endParaRPr sz="1600" dirty="0">
              <a:latin typeface="Calibri"/>
              <a:cs typeface="Calibri"/>
            </a:endParaRPr>
          </a:p>
        </p:txBody>
      </p:sp>
      <p:sp>
        <p:nvSpPr>
          <p:cNvPr id="7" name="Rectangle 6"/>
          <p:cNvSpPr/>
          <p:nvPr/>
        </p:nvSpPr>
        <p:spPr>
          <a:xfrm>
            <a:off x="1449211" y="2057744"/>
            <a:ext cx="9777476" cy="470000"/>
          </a:xfrm>
          <a:prstGeom prst="rect">
            <a:avLst/>
          </a:prstGeom>
        </p:spPr>
        <p:txBody>
          <a:bodyPr wrap="square">
            <a:spAutoFit/>
          </a:bodyPr>
          <a:lstStyle/>
          <a:p>
            <a:pPr lvl="1">
              <a:lnSpc>
                <a:spcPct val="107000"/>
              </a:lnSpc>
            </a:pPr>
            <a:endParaRPr lang="en-US" sz="240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Content Placeholder 1"/>
          <p:cNvSpPr txBox="1">
            <a:spLocks/>
          </p:cNvSpPr>
          <p:nvPr/>
        </p:nvSpPr>
        <p:spPr bwMode="auto">
          <a:xfrm>
            <a:off x="1136649" y="2206625"/>
            <a:ext cx="10363201"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noAutofit/>
          </a:bodyPr>
          <a:lstStyle>
            <a:lvl1pPr marL="341313" indent="-341313" algn="l" defTabSz="912813" rtl="0" eaLnBrk="0" fontAlgn="base" hangingPunct="0">
              <a:spcBef>
                <a:spcPct val="20000"/>
              </a:spcBef>
              <a:spcAft>
                <a:spcPct val="0"/>
              </a:spcAft>
              <a:buFont typeface="Arial" charset="0"/>
              <a:buChar char="•"/>
              <a:defRPr sz="3200" kern="1200">
                <a:solidFill>
                  <a:schemeClr val="bg1"/>
                </a:solidFill>
                <a:latin typeface="Tahoma"/>
                <a:ea typeface="+mn-ea"/>
                <a:cs typeface="Tahoma"/>
              </a:defRPr>
            </a:lvl1pPr>
            <a:lvl2pPr marL="741363" indent="-284163" algn="l" defTabSz="912813" rtl="0" eaLnBrk="0" fontAlgn="base" hangingPunct="0">
              <a:spcBef>
                <a:spcPct val="20000"/>
              </a:spcBef>
              <a:spcAft>
                <a:spcPct val="0"/>
              </a:spcAft>
              <a:buFont typeface="Arial" charset="0"/>
              <a:buChar char="–"/>
              <a:defRPr sz="2800" kern="1200">
                <a:solidFill>
                  <a:schemeClr val="bg1"/>
                </a:solidFill>
                <a:latin typeface="Tahoma"/>
                <a:ea typeface="+mn-ea"/>
                <a:cs typeface="Tahoma"/>
              </a:defRPr>
            </a:lvl2pPr>
            <a:lvl3pPr marL="1141413" indent="-227013" algn="l" defTabSz="912813" rtl="0" eaLnBrk="0" fontAlgn="base" hangingPunct="0">
              <a:spcBef>
                <a:spcPct val="20000"/>
              </a:spcBef>
              <a:spcAft>
                <a:spcPct val="0"/>
              </a:spcAft>
              <a:buFont typeface="Arial" charset="0"/>
              <a:buChar char="•"/>
              <a:defRPr sz="2400" kern="1200">
                <a:solidFill>
                  <a:schemeClr val="bg1"/>
                </a:solidFill>
                <a:latin typeface="Tahoma"/>
                <a:ea typeface="+mn-ea"/>
                <a:cs typeface="Tahoma"/>
              </a:defRPr>
            </a:lvl3pPr>
            <a:lvl4pPr marL="1598613" indent="-227013" algn="l" defTabSz="912813" rtl="0" eaLnBrk="0" fontAlgn="base" hangingPunct="0">
              <a:spcBef>
                <a:spcPct val="20000"/>
              </a:spcBef>
              <a:spcAft>
                <a:spcPct val="0"/>
              </a:spcAft>
              <a:buFont typeface="Arial" charset="0"/>
              <a:buChar char="–"/>
              <a:defRPr sz="2000" kern="1200">
                <a:solidFill>
                  <a:schemeClr val="bg1"/>
                </a:solidFill>
                <a:latin typeface="Tahoma"/>
                <a:ea typeface="+mn-ea"/>
                <a:cs typeface="Tahoma"/>
              </a:defRPr>
            </a:lvl4pPr>
            <a:lvl5pPr marL="2055813" indent="-227013" algn="l" defTabSz="912813" rtl="0" eaLnBrk="0" fontAlgn="base" hangingPunct="0">
              <a:spcBef>
                <a:spcPct val="20000"/>
              </a:spcBef>
              <a:spcAft>
                <a:spcPct val="0"/>
              </a:spcAft>
              <a:buFont typeface="Arial" charset="0"/>
              <a:buChar char="»"/>
              <a:defRPr sz="2000" kern="1200">
                <a:solidFill>
                  <a:schemeClr val="bg1"/>
                </a:solidFill>
                <a:latin typeface="Tahoma"/>
                <a:ea typeface="+mn-ea"/>
                <a:cs typeface="Tahoma"/>
              </a:defRPr>
            </a:lvl5pPr>
            <a:lvl6pPr marL="251430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53"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99"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4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lgn="ctr">
              <a:buNone/>
            </a:pPr>
            <a:r>
              <a:rPr lang="en-US" sz="2800" u="sng" dirty="0">
                <a:solidFill>
                  <a:schemeClr val="tx1"/>
                </a:solidFill>
                <a:latin typeface="+mn-lt"/>
              </a:rPr>
              <a:t>Volume 1</a:t>
            </a:r>
          </a:p>
          <a:p>
            <a:pPr lvl="0"/>
            <a:r>
              <a:rPr lang="en-US" sz="2800" dirty="0">
                <a:solidFill>
                  <a:schemeClr val="tx1"/>
                </a:solidFill>
                <a:latin typeface="+mn-lt"/>
              </a:rPr>
              <a:t>Division 0</a:t>
            </a:r>
          </a:p>
          <a:p>
            <a:pPr lvl="1"/>
            <a:r>
              <a:rPr lang="en-US" sz="2400" dirty="0">
                <a:solidFill>
                  <a:schemeClr val="tx1"/>
                </a:solidFill>
                <a:latin typeface="+mn-lt"/>
              </a:rPr>
              <a:t>Invitation</a:t>
            </a:r>
          </a:p>
          <a:p>
            <a:pPr lvl="1"/>
            <a:r>
              <a:rPr lang="en-US" sz="2400" dirty="0">
                <a:solidFill>
                  <a:schemeClr val="tx1"/>
                </a:solidFill>
                <a:latin typeface="+mn-lt"/>
              </a:rPr>
              <a:t>Instructions</a:t>
            </a:r>
          </a:p>
          <a:p>
            <a:pPr lvl="1"/>
            <a:r>
              <a:rPr lang="en-US" sz="2400" dirty="0">
                <a:solidFill>
                  <a:schemeClr val="tx1"/>
                </a:solidFill>
                <a:latin typeface="+mn-lt"/>
              </a:rPr>
              <a:t>Information available to Bidders</a:t>
            </a:r>
          </a:p>
          <a:p>
            <a:pPr lvl="1"/>
            <a:r>
              <a:rPr lang="en-US" sz="2400" dirty="0">
                <a:solidFill>
                  <a:schemeClr val="tx1"/>
                </a:solidFill>
                <a:latin typeface="+mn-lt"/>
              </a:rPr>
              <a:t>Bid forms and DBE requirements</a:t>
            </a:r>
          </a:p>
          <a:p>
            <a:pPr lvl="1"/>
            <a:r>
              <a:rPr lang="en-US" sz="2400" dirty="0">
                <a:solidFill>
                  <a:schemeClr val="tx1"/>
                </a:solidFill>
                <a:latin typeface="+mn-lt"/>
              </a:rPr>
              <a:t>Contracting, construction, and legal form</a:t>
            </a:r>
          </a:p>
          <a:p>
            <a:pPr lvl="1"/>
            <a:r>
              <a:rPr lang="en-US" sz="2400" dirty="0">
                <a:solidFill>
                  <a:schemeClr val="tx1"/>
                </a:solidFill>
                <a:latin typeface="+mn-lt"/>
              </a:rPr>
              <a:t>Insurance and Bonding</a:t>
            </a:r>
          </a:p>
          <a:p>
            <a:pPr lvl="1"/>
            <a:r>
              <a:rPr lang="en-US" sz="2400" dirty="0">
                <a:solidFill>
                  <a:schemeClr val="tx1"/>
                </a:solidFill>
                <a:latin typeface="+mn-lt"/>
              </a:rPr>
              <a:t>Invoice and payment requirements</a:t>
            </a:r>
          </a:p>
          <a:p>
            <a:pPr lvl="1"/>
            <a:r>
              <a:rPr lang="en-US" sz="2400" dirty="0">
                <a:solidFill>
                  <a:schemeClr val="tx1"/>
                </a:solidFill>
                <a:latin typeface="+mn-lt"/>
              </a:rPr>
              <a:t>Contract reporting requirements</a:t>
            </a:r>
          </a:p>
          <a:p>
            <a:pPr lvl="1"/>
            <a:r>
              <a:rPr lang="en-US" sz="2400" dirty="0">
                <a:solidFill>
                  <a:schemeClr val="tx1"/>
                </a:solidFill>
                <a:latin typeface="+mn-lt"/>
              </a:rPr>
              <a:t>All general and supplementary conditions</a:t>
            </a:r>
          </a:p>
        </p:txBody>
      </p:sp>
    </p:spTree>
    <p:extLst>
      <p:ext uri="{BB962C8B-B14F-4D97-AF65-F5344CB8AC3E}">
        <p14:creationId xmlns:p14="http://schemas.microsoft.com/office/powerpoint/2010/main" val="18450367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17650" y="530225"/>
            <a:ext cx="9220200" cy="615553"/>
          </a:xfrm>
          <a:prstGeom prst="rect">
            <a:avLst/>
          </a:prstGeom>
        </p:spPr>
        <p:txBody>
          <a:bodyPr vert="horz" wrap="square" lIns="0" tIns="0" rIns="0" bIns="0" rtlCol="0">
            <a:spAutoFit/>
          </a:bodyPr>
          <a:lstStyle/>
          <a:p>
            <a:pPr marL="2655570" marR="6350" indent="-2642870" algn="ctr">
              <a:lnSpc>
                <a:spcPct val="100000"/>
              </a:lnSpc>
            </a:pPr>
            <a:r>
              <a:rPr lang="en-US" sz="4000" b="1" dirty="0" smtClean="0">
                <a:latin typeface="+mj-lt"/>
                <a:ea typeface="Tahoma" panose="020B0604030504040204" pitchFamily="34" charset="0"/>
                <a:cs typeface="Tahoma" panose="020B0604030504040204" pitchFamily="34" charset="0"/>
              </a:rPr>
              <a:t>Solicitation Content</a:t>
            </a:r>
            <a:endParaRPr sz="4000" b="1" dirty="0">
              <a:latin typeface="+mj-lt"/>
              <a:ea typeface="Tahoma" panose="020B0604030504040204" pitchFamily="34" charset="0"/>
              <a:cs typeface="Tahoma" panose="020B0604030504040204" pitchFamily="34" charset="0"/>
            </a:endParaRPr>
          </a:p>
        </p:txBody>
      </p:sp>
      <p:sp>
        <p:nvSpPr>
          <p:cNvPr id="6" name="object 6"/>
          <p:cNvSpPr txBox="1">
            <a:spLocks noGrp="1"/>
          </p:cNvSpPr>
          <p:nvPr>
            <p:ph type="sldNum" sz="quarter" idx="7"/>
          </p:nvPr>
        </p:nvSpPr>
        <p:spPr>
          <a:xfrm>
            <a:off x="11118850" y="8576259"/>
            <a:ext cx="355346" cy="246221"/>
          </a:xfrm>
          <a:prstGeom prst="rect">
            <a:avLst/>
          </a:prstGeom>
        </p:spPr>
        <p:txBody>
          <a:bodyPr vert="horz" wrap="square" lIns="0" tIns="0" rIns="0" bIns="0" rtlCol="0">
            <a:spAutoFit/>
          </a:bodyPr>
          <a:lstStyle/>
          <a:p>
            <a:pPr marL="127000">
              <a:lnSpc>
                <a:spcPct val="100000"/>
              </a:lnSpc>
            </a:pPr>
            <a:fld id="{81D60167-4931-47E6-BA6A-407CBD079E47}" type="slidenum">
              <a:rPr sz="1600" spc="-10" dirty="0">
                <a:latin typeface="Calibri"/>
                <a:cs typeface="Calibri"/>
              </a:rPr>
              <a:t>15</a:t>
            </a:fld>
            <a:endParaRPr sz="1600" dirty="0">
              <a:latin typeface="Calibri"/>
              <a:cs typeface="Calibri"/>
            </a:endParaRPr>
          </a:p>
        </p:txBody>
      </p:sp>
      <p:sp>
        <p:nvSpPr>
          <p:cNvPr id="5" name="Content Placeholder 1"/>
          <p:cNvSpPr txBox="1">
            <a:spLocks/>
          </p:cNvSpPr>
          <p:nvPr/>
        </p:nvSpPr>
        <p:spPr bwMode="auto">
          <a:xfrm>
            <a:off x="1136649" y="2206625"/>
            <a:ext cx="10363201"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noAutofit/>
          </a:bodyPr>
          <a:lstStyle>
            <a:lvl1pPr marL="341313" indent="-341313" algn="l" defTabSz="912813" rtl="0" eaLnBrk="0" fontAlgn="base" hangingPunct="0">
              <a:spcBef>
                <a:spcPct val="20000"/>
              </a:spcBef>
              <a:spcAft>
                <a:spcPct val="0"/>
              </a:spcAft>
              <a:buFont typeface="Arial" charset="0"/>
              <a:buChar char="•"/>
              <a:defRPr sz="3200" kern="1200">
                <a:solidFill>
                  <a:schemeClr val="bg1"/>
                </a:solidFill>
                <a:latin typeface="Tahoma"/>
                <a:ea typeface="+mn-ea"/>
                <a:cs typeface="Tahoma"/>
              </a:defRPr>
            </a:lvl1pPr>
            <a:lvl2pPr marL="741363" indent="-284163" algn="l" defTabSz="912813" rtl="0" eaLnBrk="0" fontAlgn="base" hangingPunct="0">
              <a:spcBef>
                <a:spcPct val="20000"/>
              </a:spcBef>
              <a:spcAft>
                <a:spcPct val="0"/>
              </a:spcAft>
              <a:buFont typeface="Arial" charset="0"/>
              <a:buChar char="–"/>
              <a:defRPr sz="2800" kern="1200">
                <a:solidFill>
                  <a:schemeClr val="bg1"/>
                </a:solidFill>
                <a:latin typeface="Tahoma"/>
                <a:ea typeface="+mn-ea"/>
                <a:cs typeface="Tahoma"/>
              </a:defRPr>
            </a:lvl2pPr>
            <a:lvl3pPr marL="1141413" indent="-227013" algn="l" defTabSz="912813" rtl="0" eaLnBrk="0" fontAlgn="base" hangingPunct="0">
              <a:spcBef>
                <a:spcPct val="20000"/>
              </a:spcBef>
              <a:spcAft>
                <a:spcPct val="0"/>
              </a:spcAft>
              <a:buFont typeface="Arial" charset="0"/>
              <a:buChar char="•"/>
              <a:defRPr sz="2400" kern="1200">
                <a:solidFill>
                  <a:schemeClr val="bg1"/>
                </a:solidFill>
                <a:latin typeface="Tahoma"/>
                <a:ea typeface="+mn-ea"/>
                <a:cs typeface="Tahoma"/>
              </a:defRPr>
            </a:lvl3pPr>
            <a:lvl4pPr marL="1598613" indent="-227013" algn="l" defTabSz="912813" rtl="0" eaLnBrk="0" fontAlgn="base" hangingPunct="0">
              <a:spcBef>
                <a:spcPct val="20000"/>
              </a:spcBef>
              <a:spcAft>
                <a:spcPct val="0"/>
              </a:spcAft>
              <a:buFont typeface="Arial" charset="0"/>
              <a:buChar char="–"/>
              <a:defRPr sz="2000" kern="1200">
                <a:solidFill>
                  <a:schemeClr val="bg1"/>
                </a:solidFill>
                <a:latin typeface="Tahoma"/>
                <a:ea typeface="+mn-ea"/>
                <a:cs typeface="Tahoma"/>
              </a:defRPr>
            </a:lvl4pPr>
            <a:lvl5pPr marL="2055813" indent="-227013" algn="l" defTabSz="912813" rtl="0" eaLnBrk="0" fontAlgn="base" hangingPunct="0">
              <a:spcBef>
                <a:spcPct val="20000"/>
              </a:spcBef>
              <a:spcAft>
                <a:spcPct val="0"/>
              </a:spcAft>
              <a:buFont typeface="Arial" charset="0"/>
              <a:buChar char="»"/>
              <a:defRPr sz="2000" kern="1200">
                <a:solidFill>
                  <a:schemeClr val="bg1"/>
                </a:solidFill>
                <a:latin typeface="Tahoma"/>
                <a:ea typeface="+mn-ea"/>
                <a:cs typeface="Tahoma"/>
              </a:defRPr>
            </a:lvl5pPr>
            <a:lvl6pPr marL="251430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53"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99"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4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lgn="ctr">
              <a:buNone/>
            </a:pPr>
            <a:r>
              <a:rPr lang="en-US" sz="2800" u="sng" dirty="0">
                <a:solidFill>
                  <a:schemeClr val="tx1"/>
                </a:solidFill>
                <a:latin typeface="+mn-lt"/>
              </a:rPr>
              <a:t>Volume 1</a:t>
            </a:r>
          </a:p>
          <a:p>
            <a:pPr lvl="0"/>
            <a:r>
              <a:rPr lang="en-US" sz="2800" dirty="0">
                <a:solidFill>
                  <a:schemeClr val="tx1"/>
                </a:solidFill>
                <a:latin typeface="+mn-lt"/>
              </a:rPr>
              <a:t>Division 1</a:t>
            </a:r>
          </a:p>
          <a:p>
            <a:pPr lvl="1"/>
            <a:r>
              <a:rPr lang="en-US" sz="2400" dirty="0">
                <a:solidFill>
                  <a:schemeClr val="tx1"/>
                </a:solidFill>
                <a:latin typeface="+mn-lt"/>
              </a:rPr>
              <a:t>Technical requirements</a:t>
            </a:r>
          </a:p>
          <a:p>
            <a:pPr lvl="2"/>
            <a:r>
              <a:rPr lang="en-US" sz="2000" dirty="0">
                <a:solidFill>
                  <a:schemeClr val="tx1"/>
                </a:solidFill>
                <a:latin typeface="+mn-lt"/>
              </a:rPr>
              <a:t>Key staff requirements</a:t>
            </a:r>
          </a:p>
          <a:p>
            <a:pPr lvl="2"/>
            <a:r>
              <a:rPr lang="en-US" sz="2000" dirty="0">
                <a:solidFill>
                  <a:schemeClr val="tx1"/>
                </a:solidFill>
                <a:latin typeface="+mn-lt"/>
              </a:rPr>
              <a:t>Safety and environmental requirements</a:t>
            </a:r>
          </a:p>
          <a:p>
            <a:pPr lvl="2"/>
            <a:r>
              <a:rPr lang="en-US" sz="2000" dirty="0">
                <a:solidFill>
                  <a:schemeClr val="tx1"/>
                </a:solidFill>
                <a:latin typeface="+mn-lt"/>
              </a:rPr>
              <a:t>Construction and mezzanine-specific work details</a:t>
            </a:r>
          </a:p>
          <a:p>
            <a:pPr lvl="1"/>
            <a:r>
              <a:rPr lang="en-US" sz="2400" dirty="0">
                <a:solidFill>
                  <a:schemeClr val="tx1"/>
                </a:solidFill>
                <a:latin typeface="+mn-lt"/>
              </a:rPr>
              <a:t>Project-specific safety requirements</a:t>
            </a:r>
          </a:p>
          <a:p>
            <a:pPr lvl="1"/>
            <a:r>
              <a:rPr lang="en-US" sz="2400" dirty="0">
                <a:solidFill>
                  <a:schemeClr val="tx1"/>
                </a:solidFill>
                <a:latin typeface="+mn-lt"/>
              </a:rPr>
              <a:t>Administrative requirements</a:t>
            </a:r>
          </a:p>
          <a:p>
            <a:pPr lvl="2"/>
            <a:r>
              <a:rPr lang="en-US" sz="2000" dirty="0">
                <a:solidFill>
                  <a:schemeClr val="tx1"/>
                </a:solidFill>
                <a:latin typeface="+mn-lt"/>
              </a:rPr>
              <a:t>Project management requirements</a:t>
            </a:r>
          </a:p>
          <a:p>
            <a:pPr lvl="2"/>
            <a:r>
              <a:rPr lang="en-US" sz="2000" dirty="0">
                <a:solidFill>
                  <a:schemeClr val="tx1"/>
                </a:solidFill>
                <a:latin typeface="+mn-lt"/>
              </a:rPr>
              <a:t>Meeting requirements</a:t>
            </a:r>
          </a:p>
          <a:p>
            <a:pPr lvl="1"/>
            <a:r>
              <a:rPr lang="en-US" sz="2400" dirty="0">
                <a:solidFill>
                  <a:schemeClr val="tx1"/>
                </a:solidFill>
                <a:latin typeface="+mn-lt"/>
              </a:rPr>
              <a:t>Contract progress reporting</a:t>
            </a:r>
          </a:p>
          <a:p>
            <a:pPr lvl="2"/>
            <a:r>
              <a:rPr lang="en-US" sz="2000" dirty="0">
                <a:solidFill>
                  <a:schemeClr val="tx1"/>
                </a:solidFill>
                <a:latin typeface="+mn-lt"/>
              </a:rPr>
              <a:t>Submittals and reports</a:t>
            </a:r>
          </a:p>
          <a:p>
            <a:pPr lvl="2"/>
            <a:r>
              <a:rPr lang="en-US" sz="2000" dirty="0">
                <a:solidFill>
                  <a:schemeClr val="tx1"/>
                </a:solidFill>
                <a:latin typeface="+mn-lt"/>
              </a:rPr>
              <a:t>Project Schedules</a:t>
            </a:r>
          </a:p>
          <a:p>
            <a:pPr lvl="1"/>
            <a:r>
              <a:rPr lang="en-US" sz="2400" dirty="0">
                <a:solidFill>
                  <a:schemeClr val="tx1"/>
                </a:solidFill>
                <a:latin typeface="+mn-lt"/>
              </a:rPr>
              <a:t>Quality requirements</a:t>
            </a:r>
          </a:p>
        </p:txBody>
      </p:sp>
    </p:spTree>
    <p:extLst>
      <p:ext uri="{BB962C8B-B14F-4D97-AF65-F5344CB8AC3E}">
        <p14:creationId xmlns:p14="http://schemas.microsoft.com/office/powerpoint/2010/main" val="157898464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17650" y="530225"/>
            <a:ext cx="9220200" cy="615553"/>
          </a:xfrm>
          <a:prstGeom prst="rect">
            <a:avLst/>
          </a:prstGeom>
        </p:spPr>
        <p:txBody>
          <a:bodyPr vert="horz" wrap="square" lIns="0" tIns="0" rIns="0" bIns="0" rtlCol="0">
            <a:spAutoFit/>
          </a:bodyPr>
          <a:lstStyle/>
          <a:p>
            <a:pPr marL="2655570" marR="6350" indent="-2642870" algn="ctr">
              <a:lnSpc>
                <a:spcPct val="100000"/>
              </a:lnSpc>
            </a:pPr>
            <a:r>
              <a:rPr lang="en-US" sz="4000" b="1" dirty="0" smtClean="0">
                <a:latin typeface="+mj-lt"/>
                <a:ea typeface="Tahoma" panose="020B0604030504040204" pitchFamily="34" charset="0"/>
                <a:cs typeface="Tahoma" panose="020B0604030504040204" pitchFamily="34" charset="0"/>
              </a:rPr>
              <a:t>Solicitation Content</a:t>
            </a:r>
            <a:endParaRPr sz="4000" b="1" dirty="0">
              <a:latin typeface="+mj-lt"/>
              <a:ea typeface="Tahoma" panose="020B0604030504040204" pitchFamily="34" charset="0"/>
              <a:cs typeface="Tahoma" panose="020B0604030504040204" pitchFamily="34" charset="0"/>
            </a:endParaRPr>
          </a:p>
        </p:txBody>
      </p:sp>
      <p:sp>
        <p:nvSpPr>
          <p:cNvPr id="6" name="object 6"/>
          <p:cNvSpPr txBox="1">
            <a:spLocks noGrp="1"/>
          </p:cNvSpPr>
          <p:nvPr>
            <p:ph type="sldNum" sz="quarter" idx="7"/>
          </p:nvPr>
        </p:nvSpPr>
        <p:spPr>
          <a:xfrm>
            <a:off x="11118850" y="8576259"/>
            <a:ext cx="355346" cy="246221"/>
          </a:xfrm>
          <a:prstGeom prst="rect">
            <a:avLst/>
          </a:prstGeom>
        </p:spPr>
        <p:txBody>
          <a:bodyPr vert="horz" wrap="square" lIns="0" tIns="0" rIns="0" bIns="0" rtlCol="0">
            <a:spAutoFit/>
          </a:bodyPr>
          <a:lstStyle/>
          <a:p>
            <a:pPr marL="127000">
              <a:lnSpc>
                <a:spcPct val="100000"/>
              </a:lnSpc>
            </a:pPr>
            <a:fld id="{81D60167-4931-47E6-BA6A-407CBD079E47}" type="slidenum">
              <a:rPr sz="1600" spc="-10" dirty="0">
                <a:latin typeface="Calibri"/>
                <a:cs typeface="Calibri"/>
              </a:rPr>
              <a:t>16</a:t>
            </a:fld>
            <a:endParaRPr sz="1600" dirty="0">
              <a:latin typeface="Calibri"/>
              <a:cs typeface="Calibri"/>
            </a:endParaRPr>
          </a:p>
        </p:txBody>
      </p:sp>
      <p:sp>
        <p:nvSpPr>
          <p:cNvPr id="5" name="Content Placeholder 1"/>
          <p:cNvSpPr txBox="1">
            <a:spLocks/>
          </p:cNvSpPr>
          <p:nvPr/>
        </p:nvSpPr>
        <p:spPr bwMode="auto">
          <a:xfrm>
            <a:off x="1136649" y="2206625"/>
            <a:ext cx="10363201"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noAutofit/>
          </a:bodyPr>
          <a:lstStyle>
            <a:lvl1pPr marL="341313" indent="-341313" algn="l" defTabSz="912813" rtl="0" eaLnBrk="0" fontAlgn="base" hangingPunct="0">
              <a:spcBef>
                <a:spcPct val="20000"/>
              </a:spcBef>
              <a:spcAft>
                <a:spcPct val="0"/>
              </a:spcAft>
              <a:buFont typeface="Arial" charset="0"/>
              <a:buChar char="•"/>
              <a:defRPr sz="3200" kern="1200">
                <a:solidFill>
                  <a:schemeClr val="bg1"/>
                </a:solidFill>
                <a:latin typeface="Tahoma"/>
                <a:ea typeface="+mn-ea"/>
                <a:cs typeface="Tahoma"/>
              </a:defRPr>
            </a:lvl1pPr>
            <a:lvl2pPr marL="741363" indent="-284163" algn="l" defTabSz="912813" rtl="0" eaLnBrk="0" fontAlgn="base" hangingPunct="0">
              <a:spcBef>
                <a:spcPct val="20000"/>
              </a:spcBef>
              <a:spcAft>
                <a:spcPct val="0"/>
              </a:spcAft>
              <a:buFont typeface="Arial" charset="0"/>
              <a:buChar char="–"/>
              <a:defRPr sz="2800" kern="1200">
                <a:solidFill>
                  <a:schemeClr val="bg1"/>
                </a:solidFill>
                <a:latin typeface="Tahoma"/>
                <a:ea typeface="+mn-ea"/>
                <a:cs typeface="Tahoma"/>
              </a:defRPr>
            </a:lvl2pPr>
            <a:lvl3pPr marL="1141413" indent="-227013" algn="l" defTabSz="912813" rtl="0" eaLnBrk="0" fontAlgn="base" hangingPunct="0">
              <a:spcBef>
                <a:spcPct val="20000"/>
              </a:spcBef>
              <a:spcAft>
                <a:spcPct val="0"/>
              </a:spcAft>
              <a:buFont typeface="Arial" charset="0"/>
              <a:buChar char="•"/>
              <a:defRPr sz="2400" kern="1200">
                <a:solidFill>
                  <a:schemeClr val="bg1"/>
                </a:solidFill>
                <a:latin typeface="Tahoma"/>
                <a:ea typeface="+mn-ea"/>
                <a:cs typeface="Tahoma"/>
              </a:defRPr>
            </a:lvl3pPr>
            <a:lvl4pPr marL="1598613" indent="-227013" algn="l" defTabSz="912813" rtl="0" eaLnBrk="0" fontAlgn="base" hangingPunct="0">
              <a:spcBef>
                <a:spcPct val="20000"/>
              </a:spcBef>
              <a:spcAft>
                <a:spcPct val="0"/>
              </a:spcAft>
              <a:buFont typeface="Arial" charset="0"/>
              <a:buChar char="–"/>
              <a:defRPr sz="2000" kern="1200">
                <a:solidFill>
                  <a:schemeClr val="bg1"/>
                </a:solidFill>
                <a:latin typeface="Tahoma"/>
                <a:ea typeface="+mn-ea"/>
                <a:cs typeface="Tahoma"/>
              </a:defRPr>
            </a:lvl4pPr>
            <a:lvl5pPr marL="2055813" indent="-227013" algn="l" defTabSz="912813" rtl="0" eaLnBrk="0" fontAlgn="base" hangingPunct="0">
              <a:spcBef>
                <a:spcPct val="20000"/>
              </a:spcBef>
              <a:spcAft>
                <a:spcPct val="0"/>
              </a:spcAft>
              <a:buFont typeface="Arial" charset="0"/>
              <a:buChar char="»"/>
              <a:defRPr sz="2000" kern="1200">
                <a:solidFill>
                  <a:schemeClr val="bg1"/>
                </a:solidFill>
                <a:latin typeface="Tahoma"/>
                <a:ea typeface="+mn-ea"/>
                <a:cs typeface="Tahoma"/>
              </a:defRPr>
            </a:lvl5pPr>
            <a:lvl6pPr marL="251430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53"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99"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4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lgn="ctr">
              <a:buNone/>
            </a:pPr>
            <a:r>
              <a:rPr lang="en-US" sz="2800" u="sng" dirty="0">
                <a:solidFill>
                  <a:schemeClr val="tx1"/>
                </a:solidFill>
                <a:latin typeface="+mn-lt"/>
              </a:rPr>
              <a:t>Volumes </a:t>
            </a:r>
            <a:r>
              <a:rPr lang="en-US" sz="2800" u="sng" dirty="0" smtClean="0">
                <a:solidFill>
                  <a:schemeClr val="tx1"/>
                </a:solidFill>
                <a:latin typeface="+mn-lt"/>
              </a:rPr>
              <a:t>2-5</a:t>
            </a:r>
            <a:endParaRPr lang="en-US" sz="2800" u="sng" dirty="0">
              <a:solidFill>
                <a:schemeClr val="tx1"/>
              </a:solidFill>
              <a:latin typeface="+mn-lt"/>
            </a:endParaRPr>
          </a:p>
          <a:p>
            <a:pPr lvl="0"/>
            <a:r>
              <a:rPr lang="en-US" sz="2800" dirty="0" smtClean="0">
                <a:solidFill>
                  <a:schemeClr val="tx1"/>
                </a:solidFill>
                <a:latin typeface="+mn-lt"/>
              </a:rPr>
              <a:t>Volume 2</a:t>
            </a:r>
          </a:p>
          <a:p>
            <a:pPr lvl="1"/>
            <a:r>
              <a:rPr lang="en-US" sz="2400" dirty="0" smtClean="0">
                <a:solidFill>
                  <a:schemeClr val="tx1"/>
                </a:solidFill>
                <a:latin typeface="+mn-lt"/>
              </a:rPr>
              <a:t>Technical Specifications Division 2 - 16</a:t>
            </a:r>
          </a:p>
          <a:p>
            <a:pPr lvl="0"/>
            <a:r>
              <a:rPr lang="en-US" sz="2800" dirty="0" smtClean="0">
                <a:solidFill>
                  <a:schemeClr val="tx1"/>
                </a:solidFill>
                <a:latin typeface="+mn-lt"/>
              </a:rPr>
              <a:t>Volume </a:t>
            </a:r>
            <a:r>
              <a:rPr lang="en-US" sz="2800" dirty="0">
                <a:solidFill>
                  <a:schemeClr val="tx1"/>
                </a:solidFill>
                <a:latin typeface="+mn-lt"/>
              </a:rPr>
              <a:t>3</a:t>
            </a:r>
          </a:p>
          <a:p>
            <a:pPr lvl="1"/>
            <a:r>
              <a:rPr lang="en-US" sz="2400" dirty="0">
                <a:solidFill>
                  <a:schemeClr val="tx1"/>
                </a:solidFill>
                <a:latin typeface="+mn-lt"/>
              </a:rPr>
              <a:t>Drawings</a:t>
            </a:r>
          </a:p>
          <a:p>
            <a:pPr lvl="2"/>
            <a:r>
              <a:rPr lang="en-US" sz="2000" dirty="0">
                <a:solidFill>
                  <a:schemeClr val="tx1"/>
                </a:solidFill>
                <a:latin typeface="+mn-lt"/>
              </a:rPr>
              <a:t>Electrical</a:t>
            </a:r>
          </a:p>
          <a:p>
            <a:pPr lvl="2"/>
            <a:r>
              <a:rPr lang="en-US" sz="2000" dirty="0">
                <a:solidFill>
                  <a:schemeClr val="tx1"/>
                </a:solidFill>
                <a:latin typeface="+mn-lt"/>
              </a:rPr>
              <a:t>Mezzanine Plans</a:t>
            </a:r>
          </a:p>
          <a:p>
            <a:pPr lvl="2"/>
            <a:r>
              <a:rPr lang="en-US" sz="2000" dirty="0">
                <a:solidFill>
                  <a:schemeClr val="tx1"/>
                </a:solidFill>
                <a:latin typeface="+mn-lt"/>
              </a:rPr>
              <a:t>Small &amp; Large Kiosk </a:t>
            </a:r>
            <a:r>
              <a:rPr lang="en-US" sz="2000" dirty="0" smtClean="0">
                <a:solidFill>
                  <a:schemeClr val="tx1"/>
                </a:solidFill>
                <a:latin typeface="+mn-lt"/>
              </a:rPr>
              <a:t>Plans</a:t>
            </a:r>
          </a:p>
          <a:p>
            <a:pPr marL="914400" lvl="2" indent="0">
              <a:buNone/>
            </a:pPr>
            <a:endParaRPr lang="en-US" sz="800" dirty="0">
              <a:solidFill>
                <a:schemeClr val="tx1"/>
              </a:solidFill>
              <a:latin typeface="+mn-lt"/>
            </a:endParaRPr>
          </a:p>
          <a:p>
            <a:pPr lvl="0"/>
            <a:r>
              <a:rPr lang="en-US" sz="2800" dirty="0">
                <a:solidFill>
                  <a:schemeClr val="tx1"/>
                </a:solidFill>
                <a:latin typeface="+mn-lt"/>
              </a:rPr>
              <a:t>Volume 4</a:t>
            </a:r>
          </a:p>
          <a:p>
            <a:pPr lvl="1"/>
            <a:r>
              <a:rPr lang="en-US" sz="2400" dirty="0" smtClean="0">
                <a:solidFill>
                  <a:schemeClr val="tx1"/>
                </a:solidFill>
                <a:latin typeface="+mn-lt"/>
              </a:rPr>
              <a:t>Pre-inspection </a:t>
            </a:r>
            <a:r>
              <a:rPr lang="en-US" sz="2400" dirty="0">
                <a:solidFill>
                  <a:schemeClr val="tx1"/>
                </a:solidFill>
                <a:latin typeface="+mn-lt"/>
              </a:rPr>
              <a:t>reports</a:t>
            </a:r>
          </a:p>
          <a:p>
            <a:pPr lvl="1"/>
            <a:r>
              <a:rPr lang="en-US" sz="2400" dirty="0">
                <a:solidFill>
                  <a:schemeClr val="tx1"/>
                </a:solidFill>
                <a:latin typeface="+mn-lt"/>
              </a:rPr>
              <a:t>Mezzanine inspection </a:t>
            </a:r>
            <a:r>
              <a:rPr lang="en-US" sz="2400" dirty="0" smtClean="0">
                <a:solidFill>
                  <a:schemeClr val="tx1"/>
                </a:solidFill>
                <a:latin typeface="+mn-lt"/>
              </a:rPr>
              <a:t>reports</a:t>
            </a:r>
          </a:p>
          <a:p>
            <a:pPr lvl="2"/>
            <a:endParaRPr lang="en-US" sz="800" dirty="0">
              <a:solidFill>
                <a:schemeClr val="tx1"/>
              </a:solidFill>
              <a:latin typeface="+mn-lt"/>
            </a:endParaRPr>
          </a:p>
          <a:p>
            <a:pPr lvl="0"/>
            <a:r>
              <a:rPr lang="en-US" sz="2800" dirty="0">
                <a:solidFill>
                  <a:schemeClr val="tx1"/>
                </a:solidFill>
                <a:latin typeface="+mn-lt"/>
              </a:rPr>
              <a:t>Volume 5</a:t>
            </a:r>
          </a:p>
          <a:p>
            <a:pPr lvl="1"/>
            <a:r>
              <a:rPr lang="en-US" sz="2400" dirty="0">
                <a:solidFill>
                  <a:schemeClr val="tx1"/>
                </a:solidFill>
                <a:latin typeface="+mn-lt"/>
              </a:rPr>
              <a:t>Safety  and Security Plans </a:t>
            </a:r>
          </a:p>
        </p:txBody>
      </p:sp>
    </p:spTree>
    <p:extLst>
      <p:ext uri="{BB962C8B-B14F-4D97-AF65-F5344CB8AC3E}">
        <p14:creationId xmlns:p14="http://schemas.microsoft.com/office/powerpoint/2010/main" val="409614142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17650" y="530225"/>
            <a:ext cx="9220200" cy="615553"/>
          </a:xfrm>
          <a:prstGeom prst="rect">
            <a:avLst/>
          </a:prstGeom>
        </p:spPr>
        <p:txBody>
          <a:bodyPr vert="horz" wrap="square" lIns="0" tIns="0" rIns="0" bIns="0" rtlCol="0">
            <a:spAutoFit/>
          </a:bodyPr>
          <a:lstStyle/>
          <a:p>
            <a:pPr marL="2655570" marR="6350" indent="-2642870" algn="ctr">
              <a:lnSpc>
                <a:spcPct val="100000"/>
              </a:lnSpc>
            </a:pPr>
            <a:r>
              <a:rPr lang="en-US" sz="4000" b="1" dirty="0" smtClean="0">
                <a:latin typeface="+mj-lt"/>
                <a:ea typeface="Tahoma" panose="020B0604030504040204" pitchFamily="34" charset="0"/>
                <a:cs typeface="Tahoma" panose="020B0604030504040204" pitchFamily="34" charset="0"/>
              </a:rPr>
              <a:t>Contractor Qualifications</a:t>
            </a:r>
            <a:endParaRPr sz="4000" b="1" dirty="0">
              <a:latin typeface="+mj-lt"/>
              <a:ea typeface="Tahoma" panose="020B0604030504040204" pitchFamily="34" charset="0"/>
              <a:cs typeface="Tahoma" panose="020B0604030504040204" pitchFamily="34" charset="0"/>
            </a:endParaRPr>
          </a:p>
        </p:txBody>
      </p:sp>
      <p:sp>
        <p:nvSpPr>
          <p:cNvPr id="6" name="object 6"/>
          <p:cNvSpPr txBox="1">
            <a:spLocks noGrp="1"/>
          </p:cNvSpPr>
          <p:nvPr>
            <p:ph type="sldNum" sz="quarter" idx="7"/>
          </p:nvPr>
        </p:nvSpPr>
        <p:spPr>
          <a:xfrm>
            <a:off x="11118850" y="8576259"/>
            <a:ext cx="355346" cy="246221"/>
          </a:xfrm>
          <a:prstGeom prst="rect">
            <a:avLst/>
          </a:prstGeom>
        </p:spPr>
        <p:txBody>
          <a:bodyPr vert="horz" wrap="square" lIns="0" tIns="0" rIns="0" bIns="0" rtlCol="0">
            <a:spAutoFit/>
          </a:bodyPr>
          <a:lstStyle/>
          <a:p>
            <a:pPr marL="127000">
              <a:lnSpc>
                <a:spcPct val="100000"/>
              </a:lnSpc>
            </a:pPr>
            <a:fld id="{81D60167-4931-47E6-BA6A-407CBD079E47}" type="slidenum">
              <a:rPr sz="1600" spc="-10" dirty="0">
                <a:latin typeface="Calibri"/>
                <a:cs typeface="Calibri"/>
              </a:rPr>
              <a:t>17</a:t>
            </a:fld>
            <a:endParaRPr sz="1600" dirty="0">
              <a:latin typeface="Calibri"/>
              <a:cs typeface="Calibri"/>
            </a:endParaRPr>
          </a:p>
        </p:txBody>
      </p:sp>
      <p:sp>
        <p:nvSpPr>
          <p:cNvPr id="5" name="Content Placeholder 1"/>
          <p:cNvSpPr txBox="1">
            <a:spLocks/>
          </p:cNvSpPr>
          <p:nvPr/>
        </p:nvSpPr>
        <p:spPr bwMode="auto">
          <a:xfrm>
            <a:off x="1136649" y="2206625"/>
            <a:ext cx="10363201"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noAutofit/>
          </a:bodyPr>
          <a:lstStyle>
            <a:lvl1pPr marL="341313" indent="-341313" algn="l" defTabSz="912813" rtl="0" eaLnBrk="0" fontAlgn="base" hangingPunct="0">
              <a:spcBef>
                <a:spcPct val="20000"/>
              </a:spcBef>
              <a:spcAft>
                <a:spcPct val="0"/>
              </a:spcAft>
              <a:buFont typeface="Arial" charset="0"/>
              <a:buChar char="•"/>
              <a:defRPr sz="3200" kern="1200">
                <a:solidFill>
                  <a:schemeClr val="bg1"/>
                </a:solidFill>
                <a:latin typeface="Tahoma"/>
                <a:ea typeface="+mn-ea"/>
                <a:cs typeface="Tahoma"/>
              </a:defRPr>
            </a:lvl1pPr>
            <a:lvl2pPr marL="741363" indent="-284163" algn="l" defTabSz="912813" rtl="0" eaLnBrk="0" fontAlgn="base" hangingPunct="0">
              <a:spcBef>
                <a:spcPct val="20000"/>
              </a:spcBef>
              <a:spcAft>
                <a:spcPct val="0"/>
              </a:spcAft>
              <a:buFont typeface="Arial" charset="0"/>
              <a:buChar char="–"/>
              <a:defRPr sz="2800" kern="1200">
                <a:solidFill>
                  <a:schemeClr val="bg1"/>
                </a:solidFill>
                <a:latin typeface="Tahoma"/>
                <a:ea typeface="+mn-ea"/>
                <a:cs typeface="Tahoma"/>
              </a:defRPr>
            </a:lvl2pPr>
            <a:lvl3pPr marL="1141413" indent="-227013" algn="l" defTabSz="912813" rtl="0" eaLnBrk="0" fontAlgn="base" hangingPunct="0">
              <a:spcBef>
                <a:spcPct val="20000"/>
              </a:spcBef>
              <a:spcAft>
                <a:spcPct val="0"/>
              </a:spcAft>
              <a:buFont typeface="Arial" charset="0"/>
              <a:buChar char="•"/>
              <a:defRPr sz="2400" kern="1200">
                <a:solidFill>
                  <a:schemeClr val="bg1"/>
                </a:solidFill>
                <a:latin typeface="Tahoma"/>
                <a:ea typeface="+mn-ea"/>
                <a:cs typeface="Tahoma"/>
              </a:defRPr>
            </a:lvl3pPr>
            <a:lvl4pPr marL="1598613" indent="-227013" algn="l" defTabSz="912813" rtl="0" eaLnBrk="0" fontAlgn="base" hangingPunct="0">
              <a:spcBef>
                <a:spcPct val="20000"/>
              </a:spcBef>
              <a:spcAft>
                <a:spcPct val="0"/>
              </a:spcAft>
              <a:buFont typeface="Arial" charset="0"/>
              <a:buChar char="–"/>
              <a:defRPr sz="2000" kern="1200">
                <a:solidFill>
                  <a:schemeClr val="bg1"/>
                </a:solidFill>
                <a:latin typeface="Tahoma"/>
                <a:ea typeface="+mn-ea"/>
                <a:cs typeface="Tahoma"/>
              </a:defRPr>
            </a:lvl4pPr>
            <a:lvl5pPr marL="2055813" indent="-227013" algn="l" defTabSz="912813" rtl="0" eaLnBrk="0" fontAlgn="base" hangingPunct="0">
              <a:spcBef>
                <a:spcPct val="20000"/>
              </a:spcBef>
              <a:spcAft>
                <a:spcPct val="0"/>
              </a:spcAft>
              <a:buFont typeface="Arial" charset="0"/>
              <a:buChar char="»"/>
              <a:defRPr sz="2000" kern="1200">
                <a:solidFill>
                  <a:schemeClr val="bg1"/>
                </a:solidFill>
                <a:latin typeface="Tahoma"/>
                <a:ea typeface="+mn-ea"/>
                <a:cs typeface="Tahoma"/>
              </a:defRPr>
            </a:lvl5pPr>
            <a:lvl6pPr marL="251430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53"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99"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4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r>
              <a:rPr lang="en-US" sz="2800" dirty="0">
                <a:solidFill>
                  <a:schemeClr val="tx1"/>
                </a:solidFill>
                <a:latin typeface="+mn-lt"/>
              </a:rPr>
              <a:t>Experience</a:t>
            </a:r>
          </a:p>
          <a:p>
            <a:pPr lvl="1"/>
            <a:r>
              <a:rPr lang="en-US" sz="2400" dirty="0">
                <a:solidFill>
                  <a:schemeClr val="tx1"/>
                </a:solidFill>
                <a:latin typeface="+mn-lt"/>
              </a:rPr>
              <a:t>Completed at least 3 contracts of similar scope, difficulty, and complexity as Prime Contractor</a:t>
            </a:r>
          </a:p>
          <a:p>
            <a:pPr lvl="1"/>
            <a:r>
              <a:rPr lang="en-US" sz="2400" dirty="0">
                <a:solidFill>
                  <a:schemeClr val="tx1"/>
                </a:solidFill>
                <a:latin typeface="+mn-lt"/>
              </a:rPr>
              <a:t>Must provide resumes for key staff and key subcontractor personnel</a:t>
            </a:r>
            <a:r>
              <a:rPr lang="en-US" dirty="0">
                <a:solidFill>
                  <a:schemeClr val="tx1"/>
                </a:solidFill>
                <a:latin typeface="+mn-lt"/>
              </a:rPr>
              <a:t> </a:t>
            </a:r>
          </a:p>
          <a:p>
            <a:pPr lvl="2"/>
            <a:r>
              <a:rPr lang="en-US" sz="2000" dirty="0">
                <a:solidFill>
                  <a:schemeClr val="tx1"/>
                </a:solidFill>
                <a:latin typeface="+mn-lt"/>
              </a:rPr>
              <a:t>Project Manager</a:t>
            </a:r>
          </a:p>
          <a:p>
            <a:pPr lvl="2"/>
            <a:r>
              <a:rPr lang="en-US" sz="2000" dirty="0">
                <a:solidFill>
                  <a:schemeClr val="tx1"/>
                </a:solidFill>
                <a:latin typeface="+mn-lt"/>
              </a:rPr>
              <a:t>Construction Manager</a:t>
            </a:r>
          </a:p>
          <a:p>
            <a:pPr lvl="2"/>
            <a:r>
              <a:rPr lang="en-US" sz="2000" dirty="0">
                <a:solidFill>
                  <a:schemeClr val="tx1"/>
                </a:solidFill>
                <a:latin typeface="+mn-lt"/>
              </a:rPr>
              <a:t>Quality Manager</a:t>
            </a:r>
          </a:p>
          <a:p>
            <a:pPr lvl="2"/>
            <a:r>
              <a:rPr lang="en-US" sz="2000" dirty="0">
                <a:solidFill>
                  <a:schemeClr val="tx1"/>
                </a:solidFill>
                <a:latin typeface="+mn-lt"/>
              </a:rPr>
              <a:t>Safety Superintendent</a:t>
            </a:r>
          </a:p>
          <a:p>
            <a:pPr lvl="2"/>
            <a:r>
              <a:rPr lang="en-US" sz="2000" dirty="0">
                <a:solidFill>
                  <a:schemeClr val="tx1"/>
                </a:solidFill>
                <a:latin typeface="+mn-lt"/>
              </a:rPr>
              <a:t>First Aid Attendant</a:t>
            </a:r>
          </a:p>
          <a:p>
            <a:pPr lvl="2"/>
            <a:r>
              <a:rPr lang="en-US" sz="2000" dirty="0">
                <a:solidFill>
                  <a:schemeClr val="tx1"/>
                </a:solidFill>
                <a:latin typeface="+mn-lt"/>
              </a:rPr>
              <a:t>Master Electrician</a:t>
            </a:r>
          </a:p>
          <a:p>
            <a:pPr lvl="1"/>
            <a:r>
              <a:rPr lang="en-US" sz="2400" dirty="0">
                <a:solidFill>
                  <a:schemeClr val="tx1"/>
                </a:solidFill>
                <a:latin typeface="+mn-lt"/>
              </a:rPr>
              <a:t>Copies  of all necessary certifications, licenses, etc.</a:t>
            </a:r>
          </a:p>
          <a:p>
            <a:pPr lvl="0"/>
            <a:r>
              <a:rPr lang="en-US" sz="2800" dirty="0">
                <a:solidFill>
                  <a:schemeClr val="tx1"/>
                </a:solidFill>
                <a:latin typeface="+mn-lt"/>
              </a:rPr>
              <a:t>Critical skilled laborers include Tile Setters, Cement Masons, and Electricians</a:t>
            </a:r>
          </a:p>
          <a:p>
            <a:pPr lvl="0"/>
            <a:r>
              <a:rPr lang="en-US" sz="2800" dirty="0">
                <a:solidFill>
                  <a:schemeClr val="tx1"/>
                </a:solidFill>
                <a:latin typeface="+mn-lt"/>
              </a:rPr>
              <a:t>Contractor shall perform, with its own organization, work equivalent to at least 50% of the construction work value</a:t>
            </a:r>
          </a:p>
        </p:txBody>
      </p:sp>
    </p:spTree>
    <p:extLst>
      <p:ext uri="{BB962C8B-B14F-4D97-AF65-F5344CB8AC3E}">
        <p14:creationId xmlns:p14="http://schemas.microsoft.com/office/powerpoint/2010/main" val="18658893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17650" y="530225"/>
            <a:ext cx="9220200" cy="615553"/>
          </a:xfrm>
          <a:prstGeom prst="rect">
            <a:avLst/>
          </a:prstGeom>
        </p:spPr>
        <p:txBody>
          <a:bodyPr vert="horz" wrap="square" lIns="0" tIns="0" rIns="0" bIns="0" rtlCol="0">
            <a:spAutoFit/>
          </a:bodyPr>
          <a:lstStyle/>
          <a:p>
            <a:pPr marL="2655570" marR="6350" indent="-2642870" algn="ctr">
              <a:lnSpc>
                <a:spcPct val="100000"/>
              </a:lnSpc>
            </a:pPr>
            <a:r>
              <a:rPr lang="en-US" sz="4000" b="1" dirty="0" smtClean="0">
                <a:latin typeface="+mj-lt"/>
                <a:ea typeface="Tahoma" panose="020B0604030504040204" pitchFamily="34" charset="0"/>
                <a:cs typeface="Tahoma" panose="020B0604030504040204" pitchFamily="34" charset="0"/>
              </a:rPr>
              <a:t>Other Requirements</a:t>
            </a:r>
            <a:endParaRPr sz="4000" b="1" dirty="0">
              <a:latin typeface="+mj-lt"/>
              <a:ea typeface="Tahoma" panose="020B0604030504040204" pitchFamily="34" charset="0"/>
              <a:cs typeface="Tahoma" panose="020B0604030504040204" pitchFamily="34" charset="0"/>
            </a:endParaRPr>
          </a:p>
        </p:txBody>
      </p:sp>
      <p:sp>
        <p:nvSpPr>
          <p:cNvPr id="6" name="object 6"/>
          <p:cNvSpPr txBox="1">
            <a:spLocks noGrp="1"/>
          </p:cNvSpPr>
          <p:nvPr>
            <p:ph type="sldNum" sz="quarter" idx="7"/>
          </p:nvPr>
        </p:nvSpPr>
        <p:spPr>
          <a:xfrm>
            <a:off x="11118850" y="8576259"/>
            <a:ext cx="355346" cy="246221"/>
          </a:xfrm>
          <a:prstGeom prst="rect">
            <a:avLst/>
          </a:prstGeom>
        </p:spPr>
        <p:txBody>
          <a:bodyPr vert="horz" wrap="square" lIns="0" tIns="0" rIns="0" bIns="0" rtlCol="0">
            <a:spAutoFit/>
          </a:bodyPr>
          <a:lstStyle/>
          <a:p>
            <a:pPr marL="127000">
              <a:lnSpc>
                <a:spcPct val="100000"/>
              </a:lnSpc>
            </a:pPr>
            <a:fld id="{81D60167-4931-47E6-BA6A-407CBD079E47}" type="slidenum">
              <a:rPr sz="1600" spc="-10" dirty="0">
                <a:latin typeface="Calibri"/>
                <a:cs typeface="Calibri"/>
              </a:rPr>
              <a:t>18</a:t>
            </a:fld>
            <a:endParaRPr sz="1600" dirty="0">
              <a:latin typeface="Calibri"/>
              <a:cs typeface="Calibri"/>
            </a:endParaRPr>
          </a:p>
        </p:txBody>
      </p:sp>
      <p:sp>
        <p:nvSpPr>
          <p:cNvPr id="5" name="Content Placeholder 1"/>
          <p:cNvSpPr txBox="1">
            <a:spLocks/>
          </p:cNvSpPr>
          <p:nvPr/>
        </p:nvSpPr>
        <p:spPr bwMode="auto">
          <a:xfrm>
            <a:off x="1136649" y="2206625"/>
            <a:ext cx="10363201"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noAutofit/>
          </a:bodyPr>
          <a:lstStyle>
            <a:lvl1pPr marL="341313" indent="-341313" algn="l" defTabSz="912813" rtl="0" eaLnBrk="0" fontAlgn="base" hangingPunct="0">
              <a:spcBef>
                <a:spcPct val="20000"/>
              </a:spcBef>
              <a:spcAft>
                <a:spcPct val="0"/>
              </a:spcAft>
              <a:buFont typeface="Arial" charset="0"/>
              <a:buChar char="•"/>
              <a:defRPr sz="3200" kern="1200">
                <a:solidFill>
                  <a:schemeClr val="bg1"/>
                </a:solidFill>
                <a:latin typeface="Tahoma"/>
                <a:ea typeface="+mn-ea"/>
                <a:cs typeface="Tahoma"/>
              </a:defRPr>
            </a:lvl1pPr>
            <a:lvl2pPr marL="741363" indent="-284163" algn="l" defTabSz="912813" rtl="0" eaLnBrk="0" fontAlgn="base" hangingPunct="0">
              <a:spcBef>
                <a:spcPct val="20000"/>
              </a:spcBef>
              <a:spcAft>
                <a:spcPct val="0"/>
              </a:spcAft>
              <a:buFont typeface="Arial" charset="0"/>
              <a:buChar char="–"/>
              <a:defRPr sz="2800" kern="1200">
                <a:solidFill>
                  <a:schemeClr val="bg1"/>
                </a:solidFill>
                <a:latin typeface="Tahoma"/>
                <a:ea typeface="+mn-ea"/>
                <a:cs typeface="Tahoma"/>
              </a:defRPr>
            </a:lvl2pPr>
            <a:lvl3pPr marL="1141413" indent="-227013" algn="l" defTabSz="912813" rtl="0" eaLnBrk="0" fontAlgn="base" hangingPunct="0">
              <a:spcBef>
                <a:spcPct val="20000"/>
              </a:spcBef>
              <a:spcAft>
                <a:spcPct val="0"/>
              </a:spcAft>
              <a:buFont typeface="Arial" charset="0"/>
              <a:buChar char="•"/>
              <a:defRPr sz="2400" kern="1200">
                <a:solidFill>
                  <a:schemeClr val="bg1"/>
                </a:solidFill>
                <a:latin typeface="Tahoma"/>
                <a:ea typeface="+mn-ea"/>
                <a:cs typeface="Tahoma"/>
              </a:defRPr>
            </a:lvl3pPr>
            <a:lvl4pPr marL="1598613" indent="-227013" algn="l" defTabSz="912813" rtl="0" eaLnBrk="0" fontAlgn="base" hangingPunct="0">
              <a:spcBef>
                <a:spcPct val="20000"/>
              </a:spcBef>
              <a:spcAft>
                <a:spcPct val="0"/>
              </a:spcAft>
              <a:buFont typeface="Arial" charset="0"/>
              <a:buChar char="–"/>
              <a:defRPr sz="2000" kern="1200">
                <a:solidFill>
                  <a:schemeClr val="bg1"/>
                </a:solidFill>
                <a:latin typeface="Tahoma"/>
                <a:ea typeface="+mn-ea"/>
                <a:cs typeface="Tahoma"/>
              </a:defRPr>
            </a:lvl4pPr>
            <a:lvl5pPr marL="2055813" indent="-227013" algn="l" defTabSz="912813" rtl="0" eaLnBrk="0" fontAlgn="base" hangingPunct="0">
              <a:spcBef>
                <a:spcPct val="20000"/>
              </a:spcBef>
              <a:spcAft>
                <a:spcPct val="0"/>
              </a:spcAft>
              <a:buFont typeface="Arial" charset="0"/>
              <a:buChar char="»"/>
              <a:defRPr sz="2000" kern="1200">
                <a:solidFill>
                  <a:schemeClr val="bg1"/>
                </a:solidFill>
                <a:latin typeface="Tahoma"/>
                <a:ea typeface="+mn-ea"/>
                <a:cs typeface="Tahoma"/>
              </a:defRPr>
            </a:lvl5pPr>
            <a:lvl6pPr marL="251430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53"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99"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4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a:solidFill>
                  <a:schemeClr val="tx1"/>
                </a:solidFill>
                <a:latin typeface="+mn-lt"/>
              </a:rPr>
              <a:t>Pre-Employment Criminal Background </a:t>
            </a:r>
            <a:r>
              <a:rPr lang="en-US" sz="2800" dirty="0" smtClean="0">
                <a:solidFill>
                  <a:schemeClr val="tx1"/>
                </a:solidFill>
                <a:latin typeface="+mn-lt"/>
              </a:rPr>
              <a:t>Check</a:t>
            </a:r>
          </a:p>
          <a:p>
            <a:pPr lvl="1"/>
            <a:r>
              <a:rPr lang="en-US" sz="2400" dirty="0" smtClean="0">
                <a:solidFill>
                  <a:schemeClr val="tx1"/>
                </a:solidFill>
                <a:latin typeface="+mn-lt"/>
              </a:rPr>
              <a:t>The </a:t>
            </a:r>
            <a:r>
              <a:rPr lang="en-US" sz="2400" dirty="0">
                <a:solidFill>
                  <a:schemeClr val="tx1"/>
                </a:solidFill>
                <a:latin typeface="+mn-lt"/>
              </a:rPr>
              <a:t>Contractor and all </a:t>
            </a:r>
            <a:r>
              <a:rPr lang="en-US" sz="2400" dirty="0" smtClean="0">
                <a:solidFill>
                  <a:schemeClr val="tx1"/>
                </a:solidFill>
                <a:latin typeface="+mn-lt"/>
              </a:rPr>
              <a:t>Subcontractors </a:t>
            </a:r>
            <a:r>
              <a:rPr lang="en-US" sz="2400" dirty="0">
                <a:solidFill>
                  <a:schemeClr val="tx1"/>
                </a:solidFill>
                <a:latin typeface="+mn-lt"/>
              </a:rPr>
              <a:t>shall comply with the Criminal Background check and M</a:t>
            </a:r>
            <a:r>
              <a:rPr lang="en-US" sz="2400" dirty="0" smtClean="0">
                <a:solidFill>
                  <a:schemeClr val="tx1"/>
                </a:solidFill>
                <a:latin typeface="+mn-lt"/>
              </a:rPr>
              <a:t>etro </a:t>
            </a:r>
            <a:r>
              <a:rPr lang="en-US" sz="2400" dirty="0">
                <a:solidFill>
                  <a:schemeClr val="tx1"/>
                </a:solidFill>
                <a:latin typeface="+mn-lt"/>
              </a:rPr>
              <a:t>I</a:t>
            </a:r>
            <a:r>
              <a:rPr lang="en-US" sz="2400" dirty="0" smtClean="0">
                <a:solidFill>
                  <a:schemeClr val="tx1"/>
                </a:solidFill>
                <a:latin typeface="+mn-lt"/>
              </a:rPr>
              <a:t>dentification </a:t>
            </a:r>
            <a:r>
              <a:rPr lang="en-US" sz="2400" dirty="0">
                <a:solidFill>
                  <a:schemeClr val="tx1"/>
                </a:solidFill>
                <a:latin typeface="+mn-lt"/>
              </a:rPr>
              <a:t>C</a:t>
            </a:r>
            <a:r>
              <a:rPr lang="en-US" sz="2400" dirty="0" smtClean="0">
                <a:solidFill>
                  <a:schemeClr val="tx1"/>
                </a:solidFill>
                <a:latin typeface="+mn-lt"/>
              </a:rPr>
              <a:t>ard </a:t>
            </a:r>
            <a:r>
              <a:rPr lang="en-US" sz="2400" dirty="0">
                <a:solidFill>
                  <a:schemeClr val="tx1"/>
                </a:solidFill>
                <a:latin typeface="+mn-lt"/>
              </a:rPr>
              <a:t>requirements </a:t>
            </a:r>
            <a:r>
              <a:rPr lang="en-US" sz="2400" dirty="0" smtClean="0">
                <a:solidFill>
                  <a:schemeClr val="tx1"/>
                </a:solidFill>
                <a:latin typeface="+mn-lt"/>
              </a:rPr>
              <a:t>specified in the IFB.</a:t>
            </a:r>
          </a:p>
          <a:p>
            <a:r>
              <a:rPr lang="en-US" sz="2800" dirty="0" smtClean="0">
                <a:solidFill>
                  <a:schemeClr val="tx1"/>
                </a:solidFill>
                <a:latin typeface="+mn-lt"/>
              </a:rPr>
              <a:t>WMATA will provide all floor tiles</a:t>
            </a:r>
            <a:endParaRPr lang="en-US" sz="2800" dirty="0">
              <a:solidFill>
                <a:schemeClr val="tx1"/>
              </a:solidFill>
              <a:latin typeface="+mn-lt"/>
            </a:endParaRPr>
          </a:p>
          <a:p>
            <a:pPr lvl="0"/>
            <a:endParaRPr lang="en-US" sz="2800" dirty="0">
              <a:solidFill>
                <a:schemeClr val="tx1"/>
              </a:solidFill>
              <a:latin typeface="+mn-lt"/>
            </a:endParaRPr>
          </a:p>
        </p:txBody>
      </p:sp>
    </p:spTree>
    <p:extLst>
      <p:ext uri="{BB962C8B-B14F-4D97-AF65-F5344CB8AC3E}">
        <p14:creationId xmlns:p14="http://schemas.microsoft.com/office/powerpoint/2010/main" val="80314788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17650" y="530225"/>
            <a:ext cx="9220200" cy="615553"/>
          </a:xfrm>
          <a:prstGeom prst="rect">
            <a:avLst/>
          </a:prstGeom>
        </p:spPr>
        <p:txBody>
          <a:bodyPr vert="horz" wrap="square" lIns="0" tIns="0" rIns="0" bIns="0" rtlCol="0">
            <a:spAutoFit/>
          </a:bodyPr>
          <a:lstStyle/>
          <a:p>
            <a:pPr marL="2655570" marR="6350" indent="-2642870" algn="ctr">
              <a:lnSpc>
                <a:spcPct val="100000"/>
              </a:lnSpc>
            </a:pPr>
            <a:r>
              <a:rPr lang="en-US" sz="4000" b="1" dirty="0" smtClean="0">
                <a:latin typeface="+mj-lt"/>
                <a:ea typeface="Tahoma" panose="020B0604030504040204" pitchFamily="34" charset="0"/>
                <a:cs typeface="Tahoma" panose="020B0604030504040204" pitchFamily="34" charset="0"/>
              </a:rPr>
              <a:t>Disadvantaged Business Enterprises</a:t>
            </a:r>
            <a:endParaRPr sz="4000" b="1" dirty="0">
              <a:latin typeface="+mj-lt"/>
              <a:ea typeface="Tahoma" panose="020B0604030504040204" pitchFamily="34" charset="0"/>
              <a:cs typeface="Tahoma" panose="020B0604030504040204" pitchFamily="34" charset="0"/>
            </a:endParaRPr>
          </a:p>
        </p:txBody>
      </p:sp>
      <p:sp>
        <p:nvSpPr>
          <p:cNvPr id="6" name="object 6"/>
          <p:cNvSpPr txBox="1">
            <a:spLocks noGrp="1"/>
          </p:cNvSpPr>
          <p:nvPr>
            <p:ph type="sldNum" sz="quarter" idx="7"/>
          </p:nvPr>
        </p:nvSpPr>
        <p:spPr>
          <a:xfrm>
            <a:off x="11118850" y="8576259"/>
            <a:ext cx="355346" cy="246221"/>
          </a:xfrm>
          <a:prstGeom prst="rect">
            <a:avLst/>
          </a:prstGeom>
        </p:spPr>
        <p:txBody>
          <a:bodyPr vert="horz" wrap="square" lIns="0" tIns="0" rIns="0" bIns="0" rtlCol="0">
            <a:spAutoFit/>
          </a:bodyPr>
          <a:lstStyle/>
          <a:p>
            <a:pPr marL="127000">
              <a:lnSpc>
                <a:spcPct val="100000"/>
              </a:lnSpc>
            </a:pPr>
            <a:fld id="{81D60167-4931-47E6-BA6A-407CBD079E47}" type="slidenum">
              <a:rPr sz="1600" spc="-10" dirty="0">
                <a:latin typeface="Calibri"/>
                <a:cs typeface="Calibri"/>
              </a:rPr>
              <a:t>19</a:t>
            </a:fld>
            <a:endParaRPr sz="1600" dirty="0">
              <a:latin typeface="Calibri"/>
              <a:cs typeface="Calibri"/>
            </a:endParaRPr>
          </a:p>
        </p:txBody>
      </p:sp>
      <p:sp>
        <p:nvSpPr>
          <p:cNvPr id="5" name="Content Placeholder 1"/>
          <p:cNvSpPr txBox="1">
            <a:spLocks/>
          </p:cNvSpPr>
          <p:nvPr/>
        </p:nvSpPr>
        <p:spPr bwMode="auto">
          <a:xfrm>
            <a:off x="1136649" y="2206625"/>
            <a:ext cx="7010401"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noAutofit/>
          </a:bodyPr>
          <a:lstStyle>
            <a:lvl1pPr marL="341313" indent="-341313" algn="l" defTabSz="912813" rtl="0" eaLnBrk="0" fontAlgn="base" hangingPunct="0">
              <a:spcBef>
                <a:spcPct val="20000"/>
              </a:spcBef>
              <a:spcAft>
                <a:spcPct val="0"/>
              </a:spcAft>
              <a:buFont typeface="Arial" charset="0"/>
              <a:buChar char="•"/>
              <a:defRPr sz="3200" kern="1200">
                <a:solidFill>
                  <a:schemeClr val="bg1"/>
                </a:solidFill>
                <a:latin typeface="Tahoma"/>
                <a:ea typeface="+mn-ea"/>
                <a:cs typeface="Tahoma"/>
              </a:defRPr>
            </a:lvl1pPr>
            <a:lvl2pPr marL="741363" indent="-284163" algn="l" defTabSz="912813" rtl="0" eaLnBrk="0" fontAlgn="base" hangingPunct="0">
              <a:spcBef>
                <a:spcPct val="20000"/>
              </a:spcBef>
              <a:spcAft>
                <a:spcPct val="0"/>
              </a:spcAft>
              <a:buFont typeface="Arial" charset="0"/>
              <a:buChar char="–"/>
              <a:defRPr sz="2800" kern="1200">
                <a:solidFill>
                  <a:schemeClr val="bg1"/>
                </a:solidFill>
                <a:latin typeface="Tahoma"/>
                <a:ea typeface="+mn-ea"/>
                <a:cs typeface="Tahoma"/>
              </a:defRPr>
            </a:lvl2pPr>
            <a:lvl3pPr marL="1141413" indent="-227013" algn="l" defTabSz="912813" rtl="0" eaLnBrk="0" fontAlgn="base" hangingPunct="0">
              <a:spcBef>
                <a:spcPct val="20000"/>
              </a:spcBef>
              <a:spcAft>
                <a:spcPct val="0"/>
              </a:spcAft>
              <a:buFont typeface="Arial" charset="0"/>
              <a:buChar char="•"/>
              <a:defRPr sz="2400" kern="1200">
                <a:solidFill>
                  <a:schemeClr val="bg1"/>
                </a:solidFill>
                <a:latin typeface="Tahoma"/>
                <a:ea typeface="+mn-ea"/>
                <a:cs typeface="Tahoma"/>
              </a:defRPr>
            </a:lvl3pPr>
            <a:lvl4pPr marL="1598613" indent="-227013" algn="l" defTabSz="912813" rtl="0" eaLnBrk="0" fontAlgn="base" hangingPunct="0">
              <a:spcBef>
                <a:spcPct val="20000"/>
              </a:spcBef>
              <a:spcAft>
                <a:spcPct val="0"/>
              </a:spcAft>
              <a:buFont typeface="Arial" charset="0"/>
              <a:buChar char="–"/>
              <a:defRPr sz="2000" kern="1200">
                <a:solidFill>
                  <a:schemeClr val="bg1"/>
                </a:solidFill>
                <a:latin typeface="Tahoma"/>
                <a:ea typeface="+mn-ea"/>
                <a:cs typeface="Tahoma"/>
              </a:defRPr>
            </a:lvl4pPr>
            <a:lvl5pPr marL="2055813" indent="-227013" algn="l" defTabSz="912813" rtl="0" eaLnBrk="0" fontAlgn="base" hangingPunct="0">
              <a:spcBef>
                <a:spcPct val="20000"/>
              </a:spcBef>
              <a:spcAft>
                <a:spcPct val="0"/>
              </a:spcAft>
              <a:buFont typeface="Arial" charset="0"/>
              <a:buChar char="»"/>
              <a:defRPr sz="2000" kern="1200">
                <a:solidFill>
                  <a:schemeClr val="bg1"/>
                </a:solidFill>
                <a:latin typeface="Tahoma"/>
                <a:ea typeface="+mn-ea"/>
                <a:cs typeface="Tahoma"/>
              </a:defRPr>
            </a:lvl5pPr>
            <a:lvl6pPr marL="251430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53"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99"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4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r>
              <a:rPr lang="en-US" sz="2800" dirty="0">
                <a:solidFill>
                  <a:schemeClr val="tx1"/>
                </a:solidFill>
                <a:latin typeface="+mn-lt"/>
                <a:cs typeface="Arial" pitchFamily="34" charset="0"/>
              </a:rPr>
              <a:t>Submit complete schedule of </a:t>
            </a:r>
            <a:r>
              <a:rPr lang="en-US" sz="2800" dirty="0" smtClean="0">
                <a:solidFill>
                  <a:schemeClr val="tx1"/>
                </a:solidFill>
                <a:latin typeface="+mn-lt"/>
                <a:cs typeface="Arial" pitchFamily="34" charset="0"/>
              </a:rPr>
              <a:t>Disadvantaged Business Enterprise (DBE) </a:t>
            </a:r>
            <a:r>
              <a:rPr lang="en-US" sz="2800" dirty="0">
                <a:solidFill>
                  <a:schemeClr val="tx1"/>
                </a:solidFill>
                <a:latin typeface="+mn-lt"/>
                <a:cs typeface="Arial" pitchFamily="34" charset="0"/>
              </a:rPr>
              <a:t>participation and Letters of Intent. All DBEs </a:t>
            </a:r>
            <a:r>
              <a:rPr lang="en-US" sz="2800" u="sng" dirty="0">
                <a:solidFill>
                  <a:schemeClr val="tx1"/>
                </a:solidFill>
                <a:latin typeface="+mn-lt"/>
                <a:cs typeface="Arial" pitchFamily="34" charset="0"/>
              </a:rPr>
              <a:t>must</a:t>
            </a:r>
            <a:r>
              <a:rPr lang="en-US" sz="2800" dirty="0">
                <a:solidFill>
                  <a:schemeClr val="tx1"/>
                </a:solidFill>
                <a:latin typeface="+mn-lt"/>
                <a:cs typeface="Arial" pitchFamily="34" charset="0"/>
              </a:rPr>
              <a:t> have current WMATA DBE </a:t>
            </a:r>
            <a:r>
              <a:rPr lang="en-US" sz="2800" dirty="0" smtClean="0">
                <a:solidFill>
                  <a:schemeClr val="tx1"/>
                </a:solidFill>
                <a:latin typeface="+mn-lt"/>
                <a:cs typeface="Arial" pitchFamily="34" charset="0"/>
              </a:rPr>
              <a:t>certifications</a:t>
            </a:r>
          </a:p>
          <a:p>
            <a:pPr lvl="0"/>
            <a:endParaRPr lang="en-US" sz="2800" dirty="0" smtClean="0">
              <a:solidFill>
                <a:schemeClr val="tx1"/>
              </a:solidFill>
              <a:latin typeface="+mn-lt"/>
              <a:cs typeface="Arial" pitchFamily="34" charset="0"/>
            </a:endParaRPr>
          </a:p>
          <a:p>
            <a:pPr lvl="0"/>
            <a:r>
              <a:rPr lang="en-US" altLang="en-US" sz="2800" dirty="0">
                <a:solidFill>
                  <a:schemeClr val="tx1"/>
                </a:solidFill>
                <a:latin typeface="+mn-lt"/>
                <a:cs typeface="Times New Roman" pitchFamily="18" charset="0"/>
              </a:rPr>
              <a:t>It is the policy of WMATA, the Federal Transit Administration (FTA</a:t>
            </a:r>
            <a:r>
              <a:rPr lang="en-US" altLang="en-US" sz="2800" dirty="0" smtClean="0">
                <a:solidFill>
                  <a:schemeClr val="tx1"/>
                </a:solidFill>
                <a:latin typeface="+mn-lt"/>
                <a:cs typeface="Times New Roman" pitchFamily="18" charset="0"/>
              </a:rPr>
              <a:t>), </a:t>
            </a:r>
            <a:r>
              <a:rPr lang="en-US" altLang="en-US" sz="2800" dirty="0">
                <a:solidFill>
                  <a:schemeClr val="tx1"/>
                </a:solidFill>
                <a:latin typeface="+mn-lt"/>
                <a:cs typeface="Times New Roman" pitchFamily="18" charset="0"/>
              </a:rPr>
              <a:t>and the U.S. Department of Transportation (</a:t>
            </a:r>
            <a:r>
              <a:rPr lang="en-US" altLang="en-US" sz="2800" dirty="0" smtClean="0">
                <a:solidFill>
                  <a:schemeClr val="tx1"/>
                </a:solidFill>
                <a:latin typeface="+mn-lt"/>
                <a:cs typeface="Times New Roman" pitchFamily="18" charset="0"/>
              </a:rPr>
              <a:t>USDOT</a:t>
            </a:r>
            <a:r>
              <a:rPr lang="en-US" altLang="en-US" sz="2800" dirty="0">
                <a:solidFill>
                  <a:schemeClr val="tx1"/>
                </a:solidFill>
                <a:latin typeface="+mn-lt"/>
                <a:cs typeface="Times New Roman" pitchFamily="18" charset="0"/>
              </a:rPr>
              <a:t>) that </a:t>
            </a:r>
            <a:r>
              <a:rPr lang="en-US" altLang="en-US" sz="2800" dirty="0" smtClean="0">
                <a:solidFill>
                  <a:schemeClr val="tx1"/>
                </a:solidFill>
                <a:latin typeface="+mn-lt"/>
                <a:cs typeface="Times New Roman" pitchFamily="18" charset="0"/>
              </a:rPr>
              <a:t>DBE’s </a:t>
            </a:r>
            <a:r>
              <a:rPr lang="en-US" altLang="en-US" sz="2800" dirty="0">
                <a:solidFill>
                  <a:schemeClr val="tx1"/>
                </a:solidFill>
                <a:latin typeface="+mn-lt"/>
                <a:cs typeface="Times New Roman" pitchFamily="18" charset="0"/>
              </a:rPr>
              <a:t>shall have an equal opportunity to receive and participate in performing </a:t>
            </a:r>
            <a:r>
              <a:rPr lang="en-US" altLang="en-US" sz="2800" dirty="0" smtClean="0">
                <a:solidFill>
                  <a:schemeClr val="tx1"/>
                </a:solidFill>
                <a:latin typeface="+mn-lt"/>
                <a:cs typeface="Times New Roman" pitchFamily="18" charset="0"/>
              </a:rPr>
              <a:t>federally-assisted </a:t>
            </a:r>
            <a:r>
              <a:rPr lang="en-US" altLang="en-US" sz="2800" dirty="0">
                <a:solidFill>
                  <a:schemeClr val="tx1"/>
                </a:solidFill>
                <a:latin typeface="+mn-lt"/>
                <a:cs typeface="Times New Roman" pitchFamily="18" charset="0"/>
              </a:rPr>
              <a:t>contracts, including contractors and subcontractors at any tier</a:t>
            </a:r>
            <a:endParaRPr lang="en-US" sz="2800" dirty="0" smtClean="0">
              <a:solidFill>
                <a:schemeClr val="tx1"/>
              </a:solidFill>
              <a:latin typeface="+mn-lt"/>
            </a:endParaRPr>
          </a:p>
        </p:txBody>
      </p:sp>
      <p:pic>
        <p:nvPicPr>
          <p:cNvPr id="7" name="Picture 6" descr="db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840973" y="3121024"/>
            <a:ext cx="2887477"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82554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17650" y="530225"/>
            <a:ext cx="9220200" cy="615553"/>
          </a:xfrm>
          <a:prstGeom prst="rect">
            <a:avLst/>
          </a:prstGeom>
        </p:spPr>
        <p:txBody>
          <a:bodyPr vert="horz" wrap="square" lIns="0" tIns="0" rIns="0" bIns="0" rtlCol="0">
            <a:spAutoFit/>
          </a:bodyPr>
          <a:lstStyle/>
          <a:p>
            <a:pPr marL="2655570" marR="6350" indent="-2642870" algn="ctr">
              <a:lnSpc>
                <a:spcPct val="100000"/>
              </a:lnSpc>
            </a:pPr>
            <a:r>
              <a:rPr lang="en-US" sz="4000" b="1" dirty="0" smtClean="0">
                <a:latin typeface="+mj-lt"/>
                <a:ea typeface="Tahoma" panose="020B0604030504040204" pitchFamily="34" charset="0"/>
                <a:cs typeface="Tahoma" panose="020B0604030504040204" pitchFamily="34" charset="0"/>
              </a:rPr>
              <a:t>Opening Remarks</a:t>
            </a:r>
            <a:endParaRPr sz="4000" b="1" dirty="0">
              <a:latin typeface="+mj-lt"/>
              <a:ea typeface="Tahoma" panose="020B0604030504040204" pitchFamily="34" charset="0"/>
              <a:cs typeface="Tahoma" panose="020B0604030504040204" pitchFamily="34" charset="0"/>
            </a:endParaRPr>
          </a:p>
        </p:txBody>
      </p:sp>
      <p:sp>
        <p:nvSpPr>
          <p:cNvPr id="6" name="object 6"/>
          <p:cNvSpPr txBox="1">
            <a:spLocks noGrp="1"/>
          </p:cNvSpPr>
          <p:nvPr>
            <p:ph type="sldNum" sz="quarter" idx="7"/>
          </p:nvPr>
        </p:nvSpPr>
        <p:spPr>
          <a:prstGeom prst="rect">
            <a:avLst/>
          </a:prstGeom>
        </p:spPr>
        <p:txBody>
          <a:bodyPr vert="horz" wrap="square" lIns="0" tIns="0" rIns="0" bIns="0" rtlCol="0">
            <a:spAutoFit/>
          </a:bodyPr>
          <a:lstStyle/>
          <a:p>
            <a:pPr marL="127000">
              <a:lnSpc>
                <a:spcPct val="100000"/>
              </a:lnSpc>
            </a:pPr>
            <a:fld id="{81D60167-4931-47E6-BA6A-407CBD079E47}" type="slidenum">
              <a:rPr sz="1600" spc="-10" dirty="0">
                <a:latin typeface="Calibri"/>
                <a:cs typeface="Calibri"/>
              </a:rPr>
              <a:t>2</a:t>
            </a:fld>
            <a:endParaRPr sz="1600" dirty="0">
              <a:latin typeface="Calibri"/>
              <a:cs typeface="Calibri"/>
            </a:endParaRPr>
          </a:p>
        </p:txBody>
      </p:sp>
      <p:sp>
        <p:nvSpPr>
          <p:cNvPr id="7" name="Rectangle 6"/>
          <p:cNvSpPr/>
          <p:nvPr/>
        </p:nvSpPr>
        <p:spPr>
          <a:xfrm>
            <a:off x="1449211" y="2057744"/>
            <a:ext cx="9777476" cy="470000"/>
          </a:xfrm>
          <a:prstGeom prst="rect">
            <a:avLst/>
          </a:prstGeom>
        </p:spPr>
        <p:txBody>
          <a:bodyPr wrap="square">
            <a:spAutoFit/>
          </a:bodyPr>
          <a:lstStyle/>
          <a:p>
            <a:pPr lvl="1">
              <a:lnSpc>
                <a:spcPct val="107000"/>
              </a:lnSpc>
            </a:pPr>
            <a:endParaRPr lang="en-US" sz="240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Content Placeholder 1"/>
          <p:cNvSpPr txBox="1">
            <a:spLocks/>
          </p:cNvSpPr>
          <p:nvPr/>
        </p:nvSpPr>
        <p:spPr bwMode="auto">
          <a:xfrm>
            <a:off x="1150744" y="2206625"/>
            <a:ext cx="108204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noAutofit/>
          </a:bodyPr>
          <a:lstStyle>
            <a:lvl1pPr marL="341313" indent="-341313" algn="l" defTabSz="912813" rtl="0" eaLnBrk="0" fontAlgn="base" hangingPunct="0">
              <a:spcBef>
                <a:spcPct val="20000"/>
              </a:spcBef>
              <a:spcAft>
                <a:spcPct val="0"/>
              </a:spcAft>
              <a:buFont typeface="Arial" charset="0"/>
              <a:buChar char="•"/>
              <a:defRPr sz="3200" kern="1200">
                <a:solidFill>
                  <a:schemeClr val="bg1"/>
                </a:solidFill>
                <a:latin typeface="Tahoma"/>
                <a:ea typeface="+mn-ea"/>
                <a:cs typeface="Tahoma"/>
              </a:defRPr>
            </a:lvl1pPr>
            <a:lvl2pPr marL="741363" indent="-284163" algn="l" defTabSz="912813" rtl="0" eaLnBrk="0" fontAlgn="base" hangingPunct="0">
              <a:spcBef>
                <a:spcPct val="20000"/>
              </a:spcBef>
              <a:spcAft>
                <a:spcPct val="0"/>
              </a:spcAft>
              <a:buFont typeface="Arial" charset="0"/>
              <a:buChar char="–"/>
              <a:defRPr sz="2800" kern="1200">
                <a:solidFill>
                  <a:schemeClr val="bg1"/>
                </a:solidFill>
                <a:latin typeface="Tahoma"/>
                <a:ea typeface="+mn-ea"/>
                <a:cs typeface="Tahoma"/>
              </a:defRPr>
            </a:lvl2pPr>
            <a:lvl3pPr marL="1141413" indent="-227013" algn="l" defTabSz="912813" rtl="0" eaLnBrk="0" fontAlgn="base" hangingPunct="0">
              <a:spcBef>
                <a:spcPct val="20000"/>
              </a:spcBef>
              <a:spcAft>
                <a:spcPct val="0"/>
              </a:spcAft>
              <a:buFont typeface="Arial" charset="0"/>
              <a:buChar char="•"/>
              <a:defRPr sz="2400" kern="1200">
                <a:solidFill>
                  <a:schemeClr val="bg1"/>
                </a:solidFill>
                <a:latin typeface="Tahoma"/>
                <a:ea typeface="+mn-ea"/>
                <a:cs typeface="Tahoma"/>
              </a:defRPr>
            </a:lvl3pPr>
            <a:lvl4pPr marL="1598613" indent="-227013" algn="l" defTabSz="912813" rtl="0" eaLnBrk="0" fontAlgn="base" hangingPunct="0">
              <a:spcBef>
                <a:spcPct val="20000"/>
              </a:spcBef>
              <a:spcAft>
                <a:spcPct val="0"/>
              </a:spcAft>
              <a:buFont typeface="Arial" charset="0"/>
              <a:buChar char="–"/>
              <a:defRPr sz="2000" kern="1200">
                <a:solidFill>
                  <a:schemeClr val="bg1"/>
                </a:solidFill>
                <a:latin typeface="Tahoma"/>
                <a:ea typeface="+mn-ea"/>
                <a:cs typeface="Tahoma"/>
              </a:defRPr>
            </a:lvl4pPr>
            <a:lvl5pPr marL="2055813" indent="-227013" algn="l" defTabSz="912813" rtl="0" eaLnBrk="0" fontAlgn="base" hangingPunct="0">
              <a:spcBef>
                <a:spcPct val="20000"/>
              </a:spcBef>
              <a:spcAft>
                <a:spcPct val="0"/>
              </a:spcAft>
              <a:buFont typeface="Arial" charset="0"/>
              <a:buChar char="»"/>
              <a:defRPr sz="2000" kern="1200">
                <a:solidFill>
                  <a:schemeClr val="bg1"/>
                </a:solidFill>
                <a:latin typeface="Tahoma"/>
                <a:ea typeface="+mn-ea"/>
                <a:cs typeface="Tahoma"/>
              </a:defRPr>
            </a:lvl5pPr>
            <a:lvl6pPr marL="251430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53"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99"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4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u="sng" dirty="0" smtClean="0">
                <a:solidFill>
                  <a:schemeClr val="tx1"/>
                </a:solidFill>
                <a:latin typeface="+mn-lt"/>
              </a:rPr>
              <a:t>Please silence all cell phones and pagers</a:t>
            </a:r>
          </a:p>
          <a:p>
            <a:r>
              <a:rPr lang="en-US" dirty="0" smtClean="0">
                <a:solidFill>
                  <a:schemeClr val="tx1"/>
                </a:solidFill>
                <a:latin typeface="+mn-lt"/>
              </a:rPr>
              <a:t>No recording devices allowed</a:t>
            </a:r>
          </a:p>
          <a:p>
            <a:r>
              <a:rPr lang="en-US" dirty="0" smtClean="0">
                <a:solidFill>
                  <a:schemeClr val="tx1"/>
                </a:solidFill>
                <a:latin typeface="+mn-lt"/>
              </a:rPr>
              <a:t>This presentation and attendee list will be provided on the wmata.com website</a:t>
            </a:r>
          </a:p>
          <a:p>
            <a:r>
              <a:rPr lang="en-US" dirty="0" smtClean="0">
                <a:solidFill>
                  <a:schemeClr val="tx1"/>
                </a:solidFill>
                <a:latin typeface="+mn-lt"/>
              </a:rPr>
              <a:t>Safety Contact</a:t>
            </a:r>
          </a:p>
        </p:txBody>
      </p:sp>
    </p:spTree>
    <p:extLst>
      <p:ext uri="{BB962C8B-B14F-4D97-AF65-F5344CB8AC3E}">
        <p14:creationId xmlns:p14="http://schemas.microsoft.com/office/powerpoint/2010/main" val="31872477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17650" y="530225"/>
            <a:ext cx="9220200" cy="615553"/>
          </a:xfrm>
          <a:prstGeom prst="rect">
            <a:avLst/>
          </a:prstGeom>
        </p:spPr>
        <p:txBody>
          <a:bodyPr vert="horz" wrap="square" lIns="0" tIns="0" rIns="0" bIns="0" rtlCol="0">
            <a:spAutoFit/>
          </a:bodyPr>
          <a:lstStyle/>
          <a:p>
            <a:pPr marL="2655570" marR="6350" indent="-2642870" algn="ctr">
              <a:lnSpc>
                <a:spcPct val="100000"/>
              </a:lnSpc>
            </a:pPr>
            <a:r>
              <a:rPr lang="en-US" sz="4000" b="1" dirty="0" smtClean="0">
                <a:latin typeface="+mj-lt"/>
                <a:ea typeface="Tahoma" panose="020B0604030504040204" pitchFamily="34" charset="0"/>
                <a:cs typeface="Tahoma" panose="020B0604030504040204" pitchFamily="34" charset="0"/>
              </a:rPr>
              <a:t>DBE Requirements</a:t>
            </a:r>
            <a:endParaRPr sz="4000" b="1" dirty="0">
              <a:latin typeface="+mj-lt"/>
              <a:ea typeface="Tahoma" panose="020B0604030504040204" pitchFamily="34" charset="0"/>
              <a:cs typeface="Tahoma" panose="020B0604030504040204" pitchFamily="34" charset="0"/>
            </a:endParaRPr>
          </a:p>
        </p:txBody>
      </p:sp>
      <p:sp>
        <p:nvSpPr>
          <p:cNvPr id="6" name="object 6"/>
          <p:cNvSpPr txBox="1">
            <a:spLocks noGrp="1"/>
          </p:cNvSpPr>
          <p:nvPr>
            <p:ph type="sldNum" sz="quarter" idx="7"/>
          </p:nvPr>
        </p:nvSpPr>
        <p:spPr>
          <a:xfrm>
            <a:off x="11118850" y="8576259"/>
            <a:ext cx="355346" cy="246221"/>
          </a:xfrm>
          <a:prstGeom prst="rect">
            <a:avLst/>
          </a:prstGeom>
        </p:spPr>
        <p:txBody>
          <a:bodyPr vert="horz" wrap="square" lIns="0" tIns="0" rIns="0" bIns="0" rtlCol="0">
            <a:spAutoFit/>
          </a:bodyPr>
          <a:lstStyle/>
          <a:p>
            <a:pPr marL="127000">
              <a:lnSpc>
                <a:spcPct val="100000"/>
              </a:lnSpc>
            </a:pPr>
            <a:fld id="{81D60167-4931-47E6-BA6A-407CBD079E47}" type="slidenum">
              <a:rPr sz="1600" spc="-10" dirty="0">
                <a:latin typeface="Calibri"/>
                <a:cs typeface="Calibri"/>
              </a:rPr>
              <a:t>20</a:t>
            </a:fld>
            <a:endParaRPr sz="1600" dirty="0">
              <a:latin typeface="Calibri"/>
              <a:cs typeface="Calibri"/>
            </a:endParaRPr>
          </a:p>
        </p:txBody>
      </p:sp>
      <p:sp>
        <p:nvSpPr>
          <p:cNvPr id="5" name="Content Placeholder 1"/>
          <p:cNvSpPr txBox="1">
            <a:spLocks/>
          </p:cNvSpPr>
          <p:nvPr/>
        </p:nvSpPr>
        <p:spPr bwMode="auto">
          <a:xfrm>
            <a:off x="1136649" y="2206625"/>
            <a:ext cx="10363201"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noAutofit/>
          </a:bodyPr>
          <a:lstStyle>
            <a:lvl1pPr marL="341313" indent="-341313" algn="l" defTabSz="912813" rtl="0" eaLnBrk="0" fontAlgn="base" hangingPunct="0">
              <a:spcBef>
                <a:spcPct val="20000"/>
              </a:spcBef>
              <a:spcAft>
                <a:spcPct val="0"/>
              </a:spcAft>
              <a:buFont typeface="Arial" charset="0"/>
              <a:buChar char="•"/>
              <a:defRPr sz="3200" kern="1200">
                <a:solidFill>
                  <a:schemeClr val="bg1"/>
                </a:solidFill>
                <a:latin typeface="Tahoma"/>
                <a:ea typeface="+mn-ea"/>
                <a:cs typeface="Tahoma"/>
              </a:defRPr>
            </a:lvl1pPr>
            <a:lvl2pPr marL="741363" indent="-284163" algn="l" defTabSz="912813" rtl="0" eaLnBrk="0" fontAlgn="base" hangingPunct="0">
              <a:spcBef>
                <a:spcPct val="20000"/>
              </a:spcBef>
              <a:spcAft>
                <a:spcPct val="0"/>
              </a:spcAft>
              <a:buFont typeface="Arial" charset="0"/>
              <a:buChar char="–"/>
              <a:defRPr sz="2800" kern="1200">
                <a:solidFill>
                  <a:schemeClr val="bg1"/>
                </a:solidFill>
                <a:latin typeface="Tahoma"/>
                <a:ea typeface="+mn-ea"/>
                <a:cs typeface="Tahoma"/>
              </a:defRPr>
            </a:lvl2pPr>
            <a:lvl3pPr marL="1141413" indent="-227013" algn="l" defTabSz="912813" rtl="0" eaLnBrk="0" fontAlgn="base" hangingPunct="0">
              <a:spcBef>
                <a:spcPct val="20000"/>
              </a:spcBef>
              <a:spcAft>
                <a:spcPct val="0"/>
              </a:spcAft>
              <a:buFont typeface="Arial" charset="0"/>
              <a:buChar char="•"/>
              <a:defRPr sz="2400" kern="1200">
                <a:solidFill>
                  <a:schemeClr val="bg1"/>
                </a:solidFill>
                <a:latin typeface="Tahoma"/>
                <a:ea typeface="+mn-ea"/>
                <a:cs typeface="Tahoma"/>
              </a:defRPr>
            </a:lvl3pPr>
            <a:lvl4pPr marL="1598613" indent="-227013" algn="l" defTabSz="912813" rtl="0" eaLnBrk="0" fontAlgn="base" hangingPunct="0">
              <a:spcBef>
                <a:spcPct val="20000"/>
              </a:spcBef>
              <a:spcAft>
                <a:spcPct val="0"/>
              </a:spcAft>
              <a:buFont typeface="Arial" charset="0"/>
              <a:buChar char="–"/>
              <a:defRPr sz="2000" kern="1200">
                <a:solidFill>
                  <a:schemeClr val="bg1"/>
                </a:solidFill>
                <a:latin typeface="Tahoma"/>
                <a:ea typeface="+mn-ea"/>
                <a:cs typeface="Tahoma"/>
              </a:defRPr>
            </a:lvl4pPr>
            <a:lvl5pPr marL="2055813" indent="-227013" algn="l" defTabSz="912813" rtl="0" eaLnBrk="0" fontAlgn="base" hangingPunct="0">
              <a:spcBef>
                <a:spcPct val="20000"/>
              </a:spcBef>
              <a:spcAft>
                <a:spcPct val="0"/>
              </a:spcAft>
              <a:buFont typeface="Arial" charset="0"/>
              <a:buChar char="»"/>
              <a:defRPr sz="2000" kern="1200">
                <a:solidFill>
                  <a:schemeClr val="bg1"/>
                </a:solidFill>
                <a:latin typeface="Tahoma"/>
                <a:ea typeface="+mn-ea"/>
                <a:cs typeface="Tahoma"/>
              </a:defRPr>
            </a:lvl5pPr>
            <a:lvl6pPr marL="251430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53"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99"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4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r>
              <a:rPr lang="en-US" sz="2800" dirty="0">
                <a:solidFill>
                  <a:schemeClr val="tx1"/>
                </a:solidFill>
                <a:latin typeface="+mn-lt"/>
              </a:rPr>
              <a:t>DBE participation goal:  25.75% of the contract </a:t>
            </a:r>
            <a:r>
              <a:rPr lang="en-US" sz="2800" dirty="0" smtClean="0">
                <a:solidFill>
                  <a:schemeClr val="tx1"/>
                </a:solidFill>
                <a:latin typeface="+mn-lt"/>
              </a:rPr>
              <a:t>price</a:t>
            </a:r>
          </a:p>
          <a:p>
            <a:pPr lvl="0"/>
            <a:endParaRPr lang="en-US" sz="800" dirty="0">
              <a:solidFill>
                <a:schemeClr val="tx1"/>
              </a:solidFill>
              <a:latin typeface="+mn-lt"/>
            </a:endParaRPr>
          </a:p>
          <a:p>
            <a:pPr lvl="0"/>
            <a:r>
              <a:rPr lang="en-US" sz="2800" dirty="0">
                <a:solidFill>
                  <a:schemeClr val="tx1"/>
                </a:solidFill>
                <a:latin typeface="+mn-lt"/>
              </a:rPr>
              <a:t>Certified DBE</a:t>
            </a:r>
          </a:p>
          <a:p>
            <a:pPr lvl="1"/>
            <a:r>
              <a:rPr lang="en-US" sz="2400" dirty="0">
                <a:solidFill>
                  <a:schemeClr val="tx1"/>
                </a:solidFill>
                <a:latin typeface="+mn-lt"/>
              </a:rPr>
              <a:t>At least 51% ownership by socially &amp; economically disadvantaged individuals</a:t>
            </a:r>
          </a:p>
          <a:p>
            <a:pPr lvl="1"/>
            <a:r>
              <a:rPr lang="en-US" sz="2400" dirty="0">
                <a:solidFill>
                  <a:schemeClr val="tx1"/>
                </a:solidFill>
                <a:latin typeface="+mn-lt"/>
              </a:rPr>
              <a:t>Management and daily business operations controlled by the disadvantaged owners</a:t>
            </a:r>
          </a:p>
          <a:p>
            <a:pPr lvl="1"/>
            <a:r>
              <a:rPr lang="en-US" sz="2400" dirty="0">
                <a:solidFill>
                  <a:schemeClr val="tx1"/>
                </a:solidFill>
                <a:latin typeface="+mn-lt"/>
              </a:rPr>
              <a:t>Possess the appropriate eligibility </a:t>
            </a:r>
            <a:r>
              <a:rPr lang="en-US" sz="2400" dirty="0" smtClean="0">
                <a:solidFill>
                  <a:schemeClr val="tx1"/>
                </a:solidFill>
                <a:latin typeface="+mn-lt"/>
              </a:rPr>
              <a:t>certifications</a:t>
            </a:r>
          </a:p>
          <a:p>
            <a:pPr lvl="1"/>
            <a:endParaRPr lang="en-US" sz="800" dirty="0">
              <a:solidFill>
                <a:schemeClr val="tx1"/>
              </a:solidFill>
              <a:latin typeface="+mn-lt"/>
            </a:endParaRPr>
          </a:p>
          <a:p>
            <a:r>
              <a:rPr lang="en-US" sz="2800" dirty="0" smtClean="0">
                <a:solidFill>
                  <a:schemeClr val="tx1"/>
                </a:solidFill>
                <a:latin typeface="+mn-lt"/>
              </a:rPr>
              <a:t>Reporting </a:t>
            </a:r>
            <a:r>
              <a:rPr lang="en-US" sz="2800" dirty="0">
                <a:solidFill>
                  <a:schemeClr val="tx1"/>
                </a:solidFill>
                <a:latin typeface="+mn-lt"/>
              </a:rPr>
              <a:t>Requirements</a:t>
            </a:r>
          </a:p>
          <a:p>
            <a:pPr lvl="1"/>
            <a:r>
              <a:rPr lang="en-US" sz="2400" dirty="0">
                <a:solidFill>
                  <a:schemeClr val="tx1"/>
                </a:solidFill>
                <a:latin typeface="+mn-lt"/>
              </a:rPr>
              <a:t>Contractor has a continuing obligation to maintain a schedule for DBE participation</a:t>
            </a:r>
          </a:p>
          <a:p>
            <a:pPr lvl="1"/>
            <a:r>
              <a:rPr lang="en-US" sz="2400" dirty="0">
                <a:solidFill>
                  <a:schemeClr val="tx1"/>
                </a:solidFill>
                <a:latin typeface="+mn-lt"/>
              </a:rPr>
              <a:t>Contractor must certify payment to DBE within 10 days after receipt of payment from WMATA, and DBE must certify receipt of payment</a:t>
            </a:r>
          </a:p>
        </p:txBody>
      </p:sp>
    </p:spTree>
    <p:extLst>
      <p:ext uri="{BB962C8B-B14F-4D97-AF65-F5344CB8AC3E}">
        <p14:creationId xmlns:p14="http://schemas.microsoft.com/office/powerpoint/2010/main" val="242734559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17650" y="530225"/>
            <a:ext cx="9220200" cy="615553"/>
          </a:xfrm>
          <a:prstGeom prst="rect">
            <a:avLst/>
          </a:prstGeom>
        </p:spPr>
        <p:txBody>
          <a:bodyPr vert="horz" wrap="square" lIns="0" tIns="0" rIns="0" bIns="0" rtlCol="0">
            <a:spAutoFit/>
          </a:bodyPr>
          <a:lstStyle/>
          <a:p>
            <a:pPr marL="2655570" marR="6350" indent="-2642870" algn="ctr">
              <a:lnSpc>
                <a:spcPct val="100000"/>
              </a:lnSpc>
            </a:pPr>
            <a:r>
              <a:rPr lang="en-US" sz="4000" b="1" dirty="0" smtClean="0">
                <a:latin typeface="+mj-lt"/>
                <a:ea typeface="Tahoma" panose="020B0604030504040204" pitchFamily="34" charset="0"/>
                <a:cs typeface="Tahoma" panose="020B0604030504040204" pitchFamily="34" charset="0"/>
              </a:rPr>
              <a:t>DBE Summary of Submittals</a:t>
            </a:r>
            <a:endParaRPr sz="4000" b="1" dirty="0">
              <a:latin typeface="+mj-lt"/>
              <a:ea typeface="Tahoma" panose="020B0604030504040204" pitchFamily="34" charset="0"/>
              <a:cs typeface="Tahoma" panose="020B0604030504040204" pitchFamily="34" charset="0"/>
            </a:endParaRPr>
          </a:p>
        </p:txBody>
      </p:sp>
      <p:sp>
        <p:nvSpPr>
          <p:cNvPr id="6" name="object 6"/>
          <p:cNvSpPr txBox="1">
            <a:spLocks noGrp="1"/>
          </p:cNvSpPr>
          <p:nvPr>
            <p:ph type="sldNum" sz="quarter" idx="7"/>
          </p:nvPr>
        </p:nvSpPr>
        <p:spPr>
          <a:xfrm>
            <a:off x="11118850" y="8576259"/>
            <a:ext cx="355346" cy="246221"/>
          </a:xfrm>
          <a:prstGeom prst="rect">
            <a:avLst/>
          </a:prstGeom>
        </p:spPr>
        <p:txBody>
          <a:bodyPr vert="horz" wrap="square" lIns="0" tIns="0" rIns="0" bIns="0" rtlCol="0">
            <a:spAutoFit/>
          </a:bodyPr>
          <a:lstStyle/>
          <a:p>
            <a:pPr marL="127000">
              <a:lnSpc>
                <a:spcPct val="100000"/>
              </a:lnSpc>
            </a:pPr>
            <a:fld id="{81D60167-4931-47E6-BA6A-407CBD079E47}" type="slidenum">
              <a:rPr sz="1600" spc="-10" dirty="0">
                <a:latin typeface="Calibri"/>
                <a:cs typeface="Calibri"/>
              </a:rPr>
              <a:t>21</a:t>
            </a:fld>
            <a:endParaRPr sz="1600" dirty="0">
              <a:latin typeface="Calibri"/>
              <a:cs typeface="Calibri"/>
            </a:endParaRPr>
          </a:p>
        </p:txBody>
      </p:sp>
      <p:sp>
        <p:nvSpPr>
          <p:cNvPr id="5" name="Content Placeholder 1"/>
          <p:cNvSpPr txBox="1">
            <a:spLocks/>
          </p:cNvSpPr>
          <p:nvPr/>
        </p:nvSpPr>
        <p:spPr bwMode="auto">
          <a:xfrm>
            <a:off x="1136649" y="2206625"/>
            <a:ext cx="10363201"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noAutofit/>
          </a:bodyPr>
          <a:lstStyle>
            <a:lvl1pPr marL="341313" indent="-341313" algn="l" defTabSz="912813" rtl="0" eaLnBrk="0" fontAlgn="base" hangingPunct="0">
              <a:spcBef>
                <a:spcPct val="20000"/>
              </a:spcBef>
              <a:spcAft>
                <a:spcPct val="0"/>
              </a:spcAft>
              <a:buFont typeface="Arial" charset="0"/>
              <a:buChar char="•"/>
              <a:defRPr sz="3200" kern="1200">
                <a:solidFill>
                  <a:schemeClr val="bg1"/>
                </a:solidFill>
                <a:latin typeface="Tahoma"/>
                <a:ea typeface="+mn-ea"/>
                <a:cs typeface="Tahoma"/>
              </a:defRPr>
            </a:lvl1pPr>
            <a:lvl2pPr marL="741363" indent="-284163" algn="l" defTabSz="912813" rtl="0" eaLnBrk="0" fontAlgn="base" hangingPunct="0">
              <a:spcBef>
                <a:spcPct val="20000"/>
              </a:spcBef>
              <a:spcAft>
                <a:spcPct val="0"/>
              </a:spcAft>
              <a:buFont typeface="Arial" charset="0"/>
              <a:buChar char="–"/>
              <a:defRPr sz="2800" kern="1200">
                <a:solidFill>
                  <a:schemeClr val="bg1"/>
                </a:solidFill>
                <a:latin typeface="Tahoma"/>
                <a:ea typeface="+mn-ea"/>
                <a:cs typeface="Tahoma"/>
              </a:defRPr>
            </a:lvl2pPr>
            <a:lvl3pPr marL="1141413" indent="-227013" algn="l" defTabSz="912813" rtl="0" eaLnBrk="0" fontAlgn="base" hangingPunct="0">
              <a:spcBef>
                <a:spcPct val="20000"/>
              </a:spcBef>
              <a:spcAft>
                <a:spcPct val="0"/>
              </a:spcAft>
              <a:buFont typeface="Arial" charset="0"/>
              <a:buChar char="•"/>
              <a:defRPr sz="2400" kern="1200">
                <a:solidFill>
                  <a:schemeClr val="bg1"/>
                </a:solidFill>
                <a:latin typeface="Tahoma"/>
                <a:ea typeface="+mn-ea"/>
                <a:cs typeface="Tahoma"/>
              </a:defRPr>
            </a:lvl3pPr>
            <a:lvl4pPr marL="1598613" indent="-227013" algn="l" defTabSz="912813" rtl="0" eaLnBrk="0" fontAlgn="base" hangingPunct="0">
              <a:spcBef>
                <a:spcPct val="20000"/>
              </a:spcBef>
              <a:spcAft>
                <a:spcPct val="0"/>
              </a:spcAft>
              <a:buFont typeface="Arial" charset="0"/>
              <a:buChar char="–"/>
              <a:defRPr sz="2000" kern="1200">
                <a:solidFill>
                  <a:schemeClr val="bg1"/>
                </a:solidFill>
                <a:latin typeface="Tahoma"/>
                <a:ea typeface="+mn-ea"/>
                <a:cs typeface="Tahoma"/>
              </a:defRPr>
            </a:lvl4pPr>
            <a:lvl5pPr marL="2055813" indent="-227013" algn="l" defTabSz="912813" rtl="0" eaLnBrk="0" fontAlgn="base" hangingPunct="0">
              <a:spcBef>
                <a:spcPct val="20000"/>
              </a:spcBef>
              <a:spcAft>
                <a:spcPct val="0"/>
              </a:spcAft>
              <a:buFont typeface="Arial" charset="0"/>
              <a:buChar char="»"/>
              <a:defRPr sz="2000" kern="1200">
                <a:solidFill>
                  <a:schemeClr val="bg1"/>
                </a:solidFill>
                <a:latin typeface="Tahoma"/>
                <a:ea typeface="+mn-ea"/>
                <a:cs typeface="Tahoma"/>
              </a:defRPr>
            </a:lvl5pPr>
            <a:lvl6pPr marL="251430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53"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99"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4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smtClean="0">
                <a:solidFill>
                  <a:schemeClr val="tx1"/>
                </a:solidFill>
                <a:latin typeface="+mn-lt"/>
              </a:rPr>
              <a:t>With the Bid/Proposal</a:t>
            </a:r>
          </a:p>
          <a:p>
            <a:endParaRPr lang="en-US" sz="1100" dirty="0" smtClean="0">
              <a:solidFill>
                <a:schemeClr val="tx1"/>
              </a:solidFill>
              <a:latin typeface="+mn-lt"/>
            </a:endParaRPr>
          </a:p>
          <a:p>
            <a:pPr lvl="1"/>
            <a:r>
              <a:rPr lang="en-US" dirty="0" smtClean="0">
                <a:solidFill>
                  <a:schemeClr val="tx1"/>
                </a:solidFill>
                <a:latin typeface="+mn-lt"/>
              </a:rPr>
              <a:t>Completed schedule of “DBE Participation” with current certification letters attached for each listed DBE</a:t>
            </a:r>
          </a:p>
          <a:p>
            <a:pPr lvl="1"/>
            <a:endParaRPr lang="en-US" sz="800" dirty="0" smtClean="0">
              <a:solidFill>
                <a:schemeClr val="tx1"/>
              </a:solidFill>
              <a:latin typeface="+mn-lt"/>
            </a:endParaRPr>
          </a:p>
          <a:p>
            <a:pPr lvl="1"/>
            <a:r>
              <a:rPr lang="en-US" dirty="0">
                <a:solidFill>
                  <a:schemeClr val="tx1"/>
                </a:solidFill>
                <a:latin typeface="+mn-lt"/>
              </a:rPr>
              <a:t>Executed “Letters of Intent to Perform as a Subcontractor/Joint Venture</a:t>
            </a:r>
            <a:r>
              <a:rPr lang="en-US" dirty="0" smtClean="0">
                <a:solidFill>
                  <a:schemeClr val="tx1"/>
                </a:solidFill>
                <a:latin typeface="+mn-lt"/>
              </a:rPr>
              <a:t>”</a:t>
            </a:r>
          </a:p>
          <a:p>
            <a:pPr lvl="1"/>
            <a:endParaRPr lang="en-US" sz="800" dirty="0">
              <a:solidFill>
                <a:schemeClr val="tx1"/>
              </a:solidFill>
              <a:latin typeface="+mn-lt"/>
            </a:endParaRPr>
          </a:p>
          <a:p>
            <a:pPr lvl="1">
              <a:defRPr/>
            </a:pPr>
            <a:r>
              <a:rPr lang="en-US" dirty="0">
                <a:solidFill>
                  <a:schemeClr val="tx1"/>
                </a:solidFill>
                <a:latin typeface="+mn-lt"/>
              </a:rPr>
              <a:t>Justification for grant of relief (waiver of DBE goal), if applicable. </a:t>
            </a:r>
            <a:r>
              <a:rPr lang="en-US" dirty="0" smtClean="0">
                <a:solidFill>
                  <a:schemeClr val="tx1"/>
                </a:solidFill>
                <a:latin typeface="+mn-lt"/>
              </a:rPr>
              <a:t>Include completed “DBE Unavailability Certifications” as appropriate</a:t>
            </a:r>
            <a:endParaRPr lang="en-US" dirty="0">
              <a:solidFill>
                <a:schemeClr val="tx1"/>
              </a:solidFill>
              <a:latin typeface="+mn-lt"/>
            </a:endParaRPr>
          </a:p>
        </p:txBody>
      </p:sp>
    </p:spTree>
    <p:extLst>
      <p:ext uri="{BB962C8B-B14F-4D97-AF65-F5344CB8AC3E}">
        <p14:creationId xmlns:p14="http://schemas.microsoft.com/office/powerpoint/2010/main" val="305413965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17650" y="530225"/>
            <a:ext cx="9220200" cy="615553"/>
          </a:xfrm>
          <a:prstGeom prst="rect">
            <a:avLst/>
          </a:prstGeom>
        </p:spPr>
        <p:txBody>
          <a:bodyPr vert="horz" wrap="square" lIns="0" tIns="0" rIns="0" bIns="0" rtlCol="0">
            <a:spAutoFit/>
          </a:bodyPr>
          <a:lstStyle/>
          <a:p>
            <a:pPr marL="2655570" marR="6350" indent="-2642870" algn="ctr">
              <a:lnSpc>
                <a:spcPct val="100000"/>
              </a:lnSpc>
            </a:pPr>
            <a:r>
              <a:rPr lang="en-US" sz="4000" b="1" dirty="0" smtClean="0">
                <a:latin typeface="+mj-lt"/>
                <a:ea typeface="Tahoma" panose="020B0604030504040204" pitchFamily="34" charset="0"/>
                <a:cs typeface="Tahoma" panose="020B0604030504040204" pitchFamily="34" charset="0"/>
              </a:rPr>
              <a:t>DBE Summary of Submittals</a:t>
            </a:r>
            <a:endParaRPr sz="4000" b="1" dirty="0">
              <a:latin typeface="+mj-lt"/>
              <a:ea typeface="Tahoma" panose="020B0604030504040204" pitchFamily="34" charset="0"/>
              <a:cs typeface="Tahoma" panose="020B0604030504040204" pitchFamily="34" charset="0"/>
            </a:endParaRPr>
          </a:p>
        </p:txBody>
      </p:sp>
      <p:sp>
        <p:nvSpPr>
          <p:cNvPr id="6" name="object 6"/>
          <p:cNvSpPr txBox="1">
            <a:spLocks noGrp="1"/>
          </p:cNvSpPr>
          <p:nvPr>
            <p:ph type="sldNum" sz="quarter" idx="7"/>
          </p:nvPr>
        </p:nvSpPr>
        <p:spPr>
          <a:xfrm>
            <a:off x="11118850" y="8576259"/>
            <a:ext cx="355346" cy="246221"/>
          </a:xfrm>
          <a:prstGeom prst="rect">
            <a:avLst/>
          </a:prstGeom>
        </p:spPr>
        <p:txBody>
          <a:bodyPr vert="horz" wrap="square" lIns="0" tIns="0" rIns="0" bIns="0" rtlCol="0">
            <a:spAutoFit/>
          </a:bodyPr>
          <a:lstStyle/>
          <a:p>
            <a:pPr marL="127000">
              <a:lnSpc>
                <a:spcPct val="100000"/>
              </a:lnSpc>
            </a:pPr>
            <a:fld id="{81D60167-4931-47E6-BA6A-407CBD079E47}" type="slidenum">
              <a:rPr sz="1600" spc="-10" dirty="0">
                <a:latin typeface="Calibri"/>
                <a:cs typeface="Calibri"/>
              </a:rPr>
              <a:t>22</a:t>
            </a:fld>
            <a:endParaRPr sz="1600" dirty="0">
              <a:latin typeface="Calibri"/>
              <a:cs typeface="Calibri"/>
            </a:endParaRPr>
          </a:p>
        </p:txBody>
      </p:sp>
      <p:sp>
        <p:nvSpPr>
          <p:cNvPr id="5" name="Content Placeholder 1"/>
          <p:cNvSpPr txBox="1">
            <a:spLocks/>
          </p:cNvSpPr>
          <p:nvPr/>
        </p:nvSpPr>
        <p:spPr bwMode="auto">
          <a:xfrm>
            <a:off x="1148884" y="2201591"/>
            <a:ext cx="10808166"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noAutofit/>
          </a:bodyPr>
          <a:lstStyle>
            <a:lvl1pPr marL="341313" indent="-341313" algn="l" defTabSz="912813" rtl="0" eaLnBrk="0" fontAlgn="base" hangingPunct="0">
              <a:spcBef>
                <a:spcPct val="20000"/>
              </a:spcBef>
              <a:spcAft>
                <a:spcPct val="0"/>
              </a:spcAft>
              <a:buFont typeface="Arial" charset="0"/>
              <a:buChar char="•"/>
              <a:defRPr sz="3200" kern="1200">
                <a:solidFill>
                  <a:schemeClr val="bg1"/>
                </a:solidFill>
                <a:latin typeface="Tahoma"/>
                <a:ea typeface="+mn-ea"/>
                <a:cs typeface="Tahoma"/>
              </a:defRPr>
            </a:lvl1pPr>
            <a:lvl2pPr marL="741363" indent="-284163" algn="l" defTabSz="912813" rtl="0" eaLnBrk="0" fontAlgn="base" hangingPunct="0">
              <a:spcBef>
                <a:spcPct val="20000"/>
              </a:spcBef>
              <a:spcAft>
                <a:spcPct val="0"/>
              </a:spcAft>
              <a:buFont typeface="Arial" charset="0"/>
              <a:buChar char="–"/>
              <a:defRPr sz="2800" kern="1200">
                <a:solidFill>
                  <a:schemeClr val="bg1"/>
                </a:solidFill>
                <a:latin typeface="Tahoma"/>
                <a:ea typeface="+mn-ea"/>
                <a:cs typeface="Tahoma"/>
              </a:defRPr>
            </a:lvl2pPr>
            <a:lvl3pPr marL="1141413" indent="-227013" algn="l" defTabSz="912813" rtl="0" eaLnBrk="0" fontAlgn="base" hangingPunct="0">
              <a:spcBef>
                <a:spcPct val="20000"/>
              </a:spcBef>
              <a:spcAft>
                <a:spcPct val="0"/>
              </a:spcAft>
              <a:buFont typeface="Arial" charset="0"/>
              <a:buChar char="•"/>
              <a:defRPr sz="2400" kern="1200">
                <a:solidFill>
                  <a:schemeClr val="bg1"/>
                </a:solidFill>
                <a:latin typeface="Tahoma"/>
                <a:ea typeface="+mn-ea"/>
                <a:cs typeface="Tahoma"/>
              </a:defRPr>
            </a:lvl3pPr>
            <a:lvl4pPr marL="1598613" indent="-227013" algn="l" defTabSz="912813" rtl="0" eaLnBrk="0" fontAlgn="base" hangingPunct="0">
              <a:spcBef>
                <a:spcPct val="20000"/>
              </a:spcBef>
              <a:spcAft>
                <a:spcPct val="0"/>
              </a:spcAft>
              <a:buFont typeface="Arial" charset="0"/>
              <a:buChar char="–"/>
              <a:defRPr sz="2000" kern="1200">
                <a:solidFill>
                  <a:schemeClr val="bg1"/>
                </a:solidFill>
                <a:latin typeface="Tahoma"/>
                <a:ea typeface="+mn-ea"/>
                <a:cs typeface="Tahoma"/>
              </a:defRPr>
            </a:lvl4pPr>
            <a:lvl5pPr marL="2055813" indent="-227013" algn="l" defTabSz="912813" rtl="0" eaLnBrk="0" fontAlgn="base" hangingPunct="0">
              <a:spcBef>
                <a:spcPct val="20000"/>
              </a:spcBef>
              <a:spcAft>
                <a:spcPct val="0"/>
              </a:spcAft>
              <a:buFont typeface="Arial" charset="0"/>
              <a:buChar char="»"/>
              <a:defRPr sz="2000" kern="1200">
                <a:solidFill>
                  <a:schemeClr val="bg1"/>
                </a:solidFill>
                <a:latin typeface="Tahoma"/>
                <a:ea typeface="+mn-ea"/>
                <a:cs typeface="Tahoma"/>
              </a:defRPr>
            </a:lvl5pPr>
            <a:lvl6pPr marL="251430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53"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99"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4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a:solidFill>
                  <a:schemeClr val="tx1"/>
                </a:solidFill>
                <a:latin typeface="+mn-lt"/>
              </a:rPr>
              <a:t>Bid and Proposal Requirements (Apparent Successful </a:t>
            </a:r>
            <a:r>
              <a:rPr lang="en-US" sz="2800" dirty="0" smtClean="0">
                <a:solidFill>
                  <a:schemeClr val="tx1"/>
                </a:solidFill>
                <a:latin typeface="+mn-lt"/>
              </a:rPr>
              <a:t>Bidder/Proposer)</a:t>
            </a:r>
          </a:p>
          <a:p>
            <a:endParaRPr lang="en-US" sz="1100" dirty="0">
              <a:solidFill>
                <a:schemeClr val="tx1"/>
              </a:solidFill>
              <a:latin typeface="+mn-lt"/>
            </a:endParaRPr>
          </a:p>
          <a:p>
            <a:pPr lvl="1"/>
            <a:r>
              <a:rPr lang="en-US" sz="2400" dirty="0">
                <a:solidFill>
                  <a:schemeClr val="tx1"/>
                </a:solidFill>
                <a:latin typeface="+mn-lt"/>
              </a:rPr>
              <a:t>All DBEs must submit a copy of their current WMATA or DC DOT certification letters or a certification letter issued by the </a:t>
            </a:r>
            <a:r>
              <a:rPr lang="en-US" sz="2400" dirty="0" smtClean="0">
                <a:solidFill>
                  <a:schemeClr val="tx1"/>
                </a:solidFill>
                <a:latin typeface="+mn-lt"/>
              </a:rPr>
              <a:t>MWUCP</a:t>
            </a:r>
          </a:p>
          <a:p>
            <a:pPr lvl="1"/>
            <a:endParaRPr lang="en-US" sz="800" dirty="0" smtClean="0">
              <a:solidFill>
                <a:schemeClr val="tx1"/>
              </a:solidFill>
              <a:latin typeface="+mn-lt"/>
            </a:endParaRPr>
          </a:p>
          <a:p>
            <a:pPr lvl="1"/>
            <a:r>
              <a:rPr lang="en-US" sz="2400" dirty="0">
                <a:solidFill>
                  <a:schemeClr val="tx1"/>
                </a:solidFill>
                <a:latin typeface="+mn-lt"/>
              </a:rPr>
              <a:t>DBE Manufacturer’s Affidavit, if applicable, must be submitted in order to receive 100 percent of the allowable credit for expenditures to DBE </a:t>
            </a:r>
            <a:r>
              <a:rPr lang="en-US" sz="2400" dirty="0" smtClean="0">
                <a:solidFill>
                  <a:schemeClr val="tx1"/>
                </a:solidFill>
                <a:latin typeface="+mn-lt"/>
              </a:rPr>
              <a:t>manufacturers/suppliers</a:t>
            </a:r>
          </a:p>
          <a:p>
            <a:pPr lvl="1"/>
            <a:endParaRPr lang="en-US" sz="800" dirty="0" smtClean="0">
              <a:solidFill>
                <a:schemeClr val="tx1"/>
              </a:solidFill>
              <a:latin typeface="+mn-lt"/>
            </a:endParaRPr>
          </a:p>
          <a:p>
            <a:pPr lvl="1"/>
            <a:r>
              <a:rPr lang="en-US" sz="2400" dirty="0">
                <a:solidFill>
                  <a:schemeClr val="tx1"/>
                </a:solidFill>
                <a:latin typeface="+mn-lt"/>
              </a:rPr>
              <a:t>Schedule B Information for Determining Joint Venture Eligibility, if </a:t>
            </a:r>
            <a:r>
              <a:rPr lang="en-US" sz="2400" dirty="0" smtClean="0">
                <a:solidFill>
                  <a:schemeClr val="tx1"/>
                </a:solidFill>
                <a:latin typeface="+mn-lt"/>
              </a:rPr>
              <a:t>applicable</a:t>
            </a:r>
          </a:p>
          <a:p>
            <a:pPr lvl="1"/>
            <a:endParaRPr lang="en-US" sz="800" dirty="0" smtClean="0">
              <a:solidFill>
                <a:schemeClr val="tx1"/>
              </a:solidFill>
              <a:latin typeface="+mn-lt"/>
            </a:endParaRPr>
          </a:p>
          <a:p>
            <a:pPr lvl="1"/>
            <a:r>
              <a:rPr lang="en-US" sz="2400" dirty="0">
                <a:solidFill>
                  <a:schemeClr val="tx1"/>
                </a:solidFill>
                <a:latin typeface="+mn-lt"/>
              </a:rPr>
              <a:t>Copy of Joint Venture Agreement, if </a:t>
            </a:r>
            <a:r>
              <a:rPr lang="en-US" sz="2400" dirty="0" smtClean="0">
                <a:solidFill>
                  <a:schemeClr val="tx1"/>
                </a:solidFill>
                <a:latin typeface="+mn-lt"/>
              </a:rPr>
              <a:t>applicable</a:t>
            </a:r>
          </a:p>
          <a:p>
            <a:pPr lvl="1"/>
            <a:endParaRPr lang="en-US" sz="800" dirty="0" smtClean="0">
              <a:solidFill>
                <a:schemeClr val="tx1"/>
              </a:solidFill>
              <a:latin typeface="+mn-lt"/>
            </a:endParaRPr>
          </a:p>
          <a:p>
            <a:pPr lvl="1"/>
            <a:r>
              <a:rPr lang="en-US" sz="2400" dirty="0">
                <a:solidFill>
                  <a:schemeClr val="tx1"/>
                </a:solidFill>
                <a:latin typeface="+mn-lt"/>
              </a:rPr>
              <a:t>Certification letter of the DBE regular dealer/supplier, if </a:t>
            </a:r>
            <a:r>
              <a:rPr lang="en-US" sz="2400" dirty="0" smtClean="0">
                <a:solidFill>
                  <a:schemeClr val="tx1"/>
                </a:solidFill>
                <a:latin typeface="+mn-lt"/>
              </a:rPr>
              <a:t>applicable</a:t>
            </a:r>
          </a:p>
        </p:txBody>
      </p:sp>
    </p:spTree>
    <p:extLst>
      <p:ext uri="{BB962C8B-B14F-4D97-AF65-F5344CB8AC3E}">
        <p14:creationId xmlns:p14="http://schemas.microsoft.com/office/powerpoint/2010/main" val="286207223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17650" y="530225"/>
            <a:ext cx="9220200" cy="615553"/>
          </a:xfrm>
          <a:prstGeom prst="rect">
            <a:avLst/>
          </a:prstGeom>
        </p:spPr>
        <p:txBody>
          <a:bodyPr vert="horz" wrap="square" lIns="0" tIns="0" rIns="0" bIns="0" rtlCol="0">
            <a:spAutoFit/>
          </a:bodyPr>
          <a:lstStyle/>
          <a:p>
            <a:pPr marL="2655570" marR="6350" indent="-2642870" algn="ctr">
              <a:lnSpc>
                <a:spcPct val="100000"/>
              </a:lnSpc>
            </a:pPr>
            <a:r>
              <a:rPr lang="en-US" sz="4000" b="1" dirty="0" smtClean="0">
                <a:latin typeface="+mj-lt"/>
                <a:ea typeface="Tahoma" panose="020B0604030504040204" pitchFamily="34" charset="0"/>
                <a:cs typeface="Tahoma" panose="020B0604030504040204" pitchFamily="34" charset="0"/>
              </a:rPr>
              <a:t>DBE Summary of Submittals</a:t>
            </a:r>
            <a:endParaRPr sz="4000" b="1" dirty="0">
              <a:latin typeface="+mj-lt"/>
              <a:ea typeface="Tahoma" panose="020B0604030504040204" pitchFamily="34" charset="0"/>
              <a:cs typeface="Tahoma" panose="020B0604030504040204" pitchFamily="34" charset="0"/>
            </a:endParaRPr>
          </a:p>
        </p:txBody>
      </p:sp>
      <p:sp>
        <p:nvSpPr>
          <p:cNvPr id="6" name="object 6"/>
          <p:cNvSpPr txBox="1">
            <a:spLocks noGrp="1"/>
          </p:cNvSpPr>
          <p:nvPr>
            <p:ph type="sldNum" sz="quarter" idx="7"/>
          </p:nvPr>
        </p:nvSpPr>
        <p:spPr>
          <a:xfrm>
            <a:off x="11118850" y="8576259"/>
            <a:ext cx="355346" cy="246221"/>
          </a:xfrm>
          <a:prstGeom prst="rect">
            <a:avLst/>
          </a:prstGeom>
        </p:spPr>
        <p:txBody>
          <a:bodyPr vert="horz" wrap="square" lIns="0" tIns="0" rIns="0" bIns="0" rtlCol="0">
            <a:spAutoFit/>
          </a:bodyPr>
          <a:lstStyle/>
          <a:p>
            <a:pPr marL="127000">
              <a:lnSpc>
                <a:spcPct val="100000"/>
              </a:lnSpc>
            </a:pPr>
            <a:fld id="{81D60167-4931-47E6-BA6A-407CBD079E47}" type="slidenum">
              <a:rPr sz="1600" spc="-10" dirty="0">
                <a:latin typeface="Calibri"/>
                <a:cs typeface="Calibri"/>
              </a:rPr>
              <a:t>23</a:t>
            </a:fld>
            <a:endParaRPr sz="1600" dirty="0">
              <a:latin typeface="Calibri"/>
              <a:cs typeface="Calibri"/>
            </a:endParaRPr>
          </a:p>
        </p:txBody>
      </p:sp>
      <p:sp>
        <p:nvSpPr>
          <p:cNvPr id="5" name="Content Placeholder 1"/>
          <p:cNvSpPr txBox="1">
            <a:spLocks/>
          </p:cNvSpPr>
          <p:nvPr/>
        </p:nvSpPr>
        <p:spPr bwMode="auto">
          <a:xfrm>
            <a:off x="1157402" y="2211426"/>
            <a:ext cx="10808166"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noAutofit/>
          </a:bodyPr>
          <a:lstStyle>
            <a:lvl1pPr marL="341313" indent="-341313" algn="l" defTabSz="912813" rtl="0" eaLnBrk="0" fontAlgn="base" hangingPunct="0">
              <a:spcBef>
                <a:spcPct val="20000"/>
              </a:spcBef>
              <a:spcAft>
                <a:spcPct val="0"/>
              </a:spcAft>
              <a:buFont typeface="Arial" charset="0"/>
              <a:buChar char="•"/>
              <a:defRPr sz="3200" kern="1200">
                <a:solidFill>
                  <a:schemeClr val="bg1"/>
                </a:solidFill>
                <a:latin typeface="Tahoma"/>
                <a:ea typeface="+mn-ea"/>
                <a:cs typeface="Tahoma"/>
              </a:defRPr>
            </a:lvl1pPr>
            <a:lvl2pPr marL="741363" indent="-284163" algn="l" defTabSz="912813" rtl="0" eaLnBrk="0" fontAlgn="base" hangingPunct="0">
              <a:spcBef>
                <a:spcPct val="20000"/>
              </a:spcBef>
              <a:spcAft>
                <a:spcPct val="0"/>
              </a:spcAft>
              <a:buFont typeface="Arial" charset="0"/>
              <a:buChar char="–"/>
              <a:defRPr sz="2800" kern="1200">
                <a:solidFill>
                  <a:schemeClr val="bg1"/>
                </a:solidFill>
                <a:latin typeface="Tahoma"/>
                <a:ea typeface="+mn-ea"/>
                <a:cs typeface="Tahoma"/>
              </a:defRPr>
            </a:lvl2pPr>
            <a:lvl3pPr marL="1141413" indent="-227013" algn="l" defTabSz="912813" rtl="0" eaLnBrk="0" fontAlgn="base" hangingPunct="0">
              <a:spcBef>
                <a:spcPct val="20000"/>
              </a:spcBef>
              <a:spcAft>
                <a:spcPct val="0"/>
              </a:spcAft>
              <a:buFont typeface="Arial" charset="0"/>
              <a:buChar char="•"/>
              <a:defRPr sz="2400" kern="1200">
                <a:solidFill>
                  <a:schemeClr val="bg1"/>
                </a:solidFill>
                <a:latin typeface="Tahoma"/>
                <a:ea typeface="+mn-ea"/>
                <a:cs typeface="Tahoma"/>
              </a:defRPr>
            </a:lvl3pPr>
            <a:lvl4pPr marL="1598613" indent="-227013" algn="l" defTabSz="912813" rtl="0" eaLnBrk="0" fontAlgn="base" hangingPunct="0">
              <a:spcBef>
                <a:spcPct val="20000"/>
              </a:spcBef>
              <a:spcAft>
                <a:spcPct val="0"/>
              </a:spcAft>
              <a:buFont typeface="Arial" charset="0"/>
              <a:buChar char="–"/>
              <a:defRPr sz="2000" kern="1200">
                <a:solidFill>
                  <a:schemeClr val="bg1"/>
                </a:solidFill>
                <a:latin typeface="Tahoma"/>
                <a:ea typeface="+mn-ea"/>
                <a:cs typeface="Tahoma"/>
              </a:defRPr>
            </a:lvl4pPr>
            <a:lvl5pPr marL="2055813" indent="-227013" algn="l" defTabSz="912813" rtl="0" eaLnBrk="0" fontAlgn="base" hangingPunct="0">
              <a:spcBef>
                <a:spcPct val="20000"/>
              </a:spcBef>
              <a:spcAft>
                <a:spcPct val="0"/>
              </a:spcAft>
              <a:buFont typeface="Arial" charset="0"/>
              <a:buChar char="»"/>
              <a:defRPr sz="2000" kern="1200">
                <a:solidFill>
                  <a:schemeClr val="bg1"/>
                </a:solidFill>
                <a:latin typeface="Tahoma"/>
                <a:ea typeface="+mn-ea"/>
                <a:cs typeface="Tahoma"/>
              </a:defRPr>
            </a:lvl5pPr>
            <a:lvl6pPr marL="251430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53"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99"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4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smtClean="0">
                <a:solidFill>
                  <a:schemeClr val="tx1"/>
                </a:solidFill>
                <a:latin typeface="+mn-lt"/>
              </a:rPr>
              <a:t>After Contract Award</a:t>
            </a:r>
          </a:p>
          <a:p>
            <a:endParaRPr lang="en-US" sz="1100" dirty="0">
              <a:solidFill>
                <a:schemeClr val="tx1"/>
              </a:solidFill>
              <a:latin typeface="+mn-lt"/>
            </a:endParaRPr>
          </a:p>
          <a:p>
            <a:pPr lvl="1"/>
            <a:r>
              <a:rPr lang="en-US" sz="2400" dirty="0">
                <a:solidFill>
                  <a:schemeClr val="tx1"/>
                </a:solidFill>
                <a:latin typeface="+mn-lt"/>
              </a:rPr>
              <a:t>“Prompt Payment Report-Prime Contractor’s Report</a:t>
            </a:r>
            <a:r>
              <a:rPr lang="en-US" sz="2400" dirty="0" smtClean="0">
                <a:solidFill>
                  <a:schemeClr val="tx1"/>
                </a:solidFill>
                <a:latin typeface="+mn-lt"/>
              </a:rPr>
              <a:t>” </a:t>
            </a:r>
            <a:r>
              <a:rPr lang="en-US" sz="2400" dirty="0">
                <a:solidFill>
                  <a:schemeClr val="tx1"/>
                </a:solidFill>
                <a:latin typeface="+mn-lt"/>
              </a:rPr>
              <a:t>– submitted monthly</a:t>
            </a:r>
            <a:endParaRPr lang="en-US" sz="2400" dirty="0" smtClean="0">
              <a:solidFill>
                <a:schemeClr val="tx1"/>
              </a:solidFill>
              <a:latin typeface="+mn-lt"/>
            </a:endParaRPr>
          </a:p>
          <a:p>
            <a:pPr lvl="1"/>
            <a:endParaRPr lang="en-US" sz="800" dirty="0" smtClean="0">
              <a:solidFill>
                <a:schemeClr val="tx1"/>
              </a:solidFill>
              <a:latin typeface="+mn-lt"/>
            </a:endParaRPr>
          </a:p>
          <a:p>
            <a:pPr lvl="1"/>
            <a:r>
              <a:rPr lang="en-US" sz="2400" dirty="0">
                <a:solidFill>
                  <a:schemeClr val="tx1"/>
                </a:solidFill>
                <a:latin typeface="+mn-lt"/>
              </a:rPr>
              <a:t>“Prompt Payment Report-Prime </a:t>
            </a:r>
            <a:r>
              <a:rPr lang="en-US" sz="2400" dirty="0" smtClean="0">
                <a:solidFill>
                  <a:schemeClr val="tx1"/>
                </a:solidFill>
                <a:latin typeface="+mn-lt"/>
              </a:rPr>
              <a:t>Subcontractor’s </a:t>
            </a:r>
            <a:r>
              <a:rPr lang="en-US" sz="2400" dirty="0">
                <a:solidFill>
                  <a:schemeClr val="tx1"/>
                </a:solidFill>
                <a:latin typeface="+mn-lt"/>
              </a:rPr>
              <a:t>Report” – submitted </a:t>
            </a:r>
            <a:r>
              <a:rPr lang="en-US" sz="2400" dirty="0" smtClean="0">
                <a:solidFill>
                  <a:schemeClr val="tx1"/>
                </a:solidFill>
                <a:latin typeface="+mn-lt"/>
              </a:rPr>
              <a:t>monthly</a:t>
            </a:r>
          </a:p>
          <a:p>
            <a:pPr lvl="1"/>
            <a:endParaRPr lang="en-US" sz="800" dirty="0" smtClean="0">
              <a:solidFill>
                <a:schemeClr val="tx1"/>
              </a:solidFill>
              <a:latin typeface="+mn-lt"/>
            </a:endParaRPr>
          </a:p>
          <a:p>
            <a:pPr lvl="1"/>
            <a:r>
              <a:rPr lang="en-US" sz="2400" dirty="0" smtClean="0">
                <a:solidFill>
                  <a:schemeClr val="tx1"/>
                </a:solidFill>
                <a:latin typeface="+mn-lt"/>
              </a:rPr>
              <a:t>Contractor’s Canceled Check – submitted monthly</a:t>
            </a:r>
          </a:p>
          <a:p>
            <a:pPr lvl="1"/>
            <a:endParaRPr lang="en-US" sz="800" dirty="0">
              <a:solidFill>
                <a:schemeClr val="tx1"/>
              </a:solidFill>
              <a:latin typeface="+mn-lt"/>
            </a:endParaRPr>
          </a:p>
          <a:p>
            <a:pPr lvl="1"/>
            <a:r>
              <a:rPr lang="en-US" sz="2400" dirty="0">
                <a:solidFill>
                  <a:schemeClr val="tx1"/>
                </a:solidFill>
                <a:latin typeface="+mn-lt"/>
              </a:rPr>
              <a:t>Request to </a:t>
            </a:r>
            <a:r>
              <a:rPr lang="en-US" sz="2400" dirty="0" smtClean="0">
                <a:solidFill>
                  <a:schemeClr val="tx1"/>
                </a:solidFill>
                <a:latin typeface="+mn-lt"/>
              </a:rPr>
              <a:t>substitute/change </a:t>
            </a:r>
            <a:r>
              <a:rPr lang="en-US" sz="2400" dirty="0">
                <a:solidFill>
                  <a:schemeClr val="tx1"/>
                </a:solidFill>
                <a:latin typeface="+mn-lt"/>
              </a:rPr>
              <a:t>DBE </a:t>
            </a:r>
            <a:r>
              <a:rPr lang="en-US" sz="2400" dirty="0" smtClean="0">
                <a:solidFill>
                  <a:schemeClr val="tx1"/>
                </a:solidFill>
                <a:latin typeface="+mn-lt"/>
              </a:rPr>
              <a:t>contractor </a:t>
            </a:r>
            <a:r>
              <a:rPr lang="en-US" sz="2400" dirty="0">
                <a:solidFill>
                  <a:schemeClr val="tx1"/>
                </a:solidFill>
                <a:latin typeface="+mn-lt"/>
              </a:rPr>
              <a:t>– submitted as </a:t>
            </a:r>
            <a:r>
              <a:rPr lang="en-US" sz="2400" dirty="0" smtClean="0">
                <a:solidFill>
                  <a:schemeClr val="tx1"/>
                </a:solidFill>
                <a:latin typeface="+mn-lt"/>
              </a:rPr>
              <a:t>required</a:t>
            </a:r>
          </a:p>
          <a:p>
            <a:pPr lvl="1"/>
            <a:endParaRPr lang="en-US" sz="800" dirty="0" smtClean="0">
              <a:solidFill>
                <a:schemeClr val="tx1"/>
              </a:solidFill>
              <a:latin typeface="+mn-lt"/>
            </a:endParaRPr>
          </a:p>
          <a:p>
            <a:pPr lvl="1"/>
            <a:r>
              <a:rPr lang="en-US" sz="2400" dirty="0" smtClean="0">
                <a:solidFill>
                  <a:schemeClr val="tx1"/>
                </a:solidFill>
                <a:latin typeface="+mn-lt"/>
              </a:rPr>
              <a:t>Copies of subcontracting agreements between the  Prime and DBE – submitted at the time of their execution</a:t>
            </a:r>
          </a:p>
        </p:txBody>
      </p:sp>
    </p:spTree>
    <p:extLst>
      <p:ext uri="{BB962C8B-B14F-4D97-AF65-F5344CB8AC3E}">
        <p14:creationId xmlns:p14="http://schemas.microsoft.com/office/powerpoint/2010/main" val="382184347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17650" y="530225"/>
            <a:ext cx="9220200" cy="615553"/>
          </a:xfrm>
          <a:prstGeom prst="rect">
            <a:avLst/>
          </a:prstGeom>
        </p:spPr>
        <p:txBody>
          <a:bodyPr vert="horz" wrap="square" lIns="0" tIns="0" rIns="0" bIns="0" rtlCol="0">
            <a:spAutoFit/>
          </a:bodyPr>
          <a:lstStyle/>
          <a:p>
            <a:pPr marL="2655570" marR="6350" indent="-2642870" algn="ctr">
              <a:lnSpc>
                <a:spcPct val="100000"/>
              </a:lnSpc>
            </a:pPr>
            <a:r>
              <a:rPr lang="en-US" sz="4000" b="1" dirty="0" smtClean="0">
                <a:latin typeface="+mj-lt"/>
                <a:ea typeface="Tahoma" panose="020B0604030504040204" pitchFamily="34" charset="0"/>
                <a:cs typeface="Tahoma" panose="020B0604030504040204" pitchFamily="34" charset="0"/>
              </a:rPr>
              <a:t>Insurance</a:t>
            </a:r>
            <a:endParaRPr sz="4000" b="1" dirty="0">
              <a:latin typeface="+mj-lt"/>
              <a:ea typeface="Tahoma" panose="020B0604030504040204" pitchFamily="34" charset="0"/>
              <a:cs typeface="Tahoma" panose="020B0604030504040204" pitchFamily="34" charset="0"/>
            </a:endParaRPr>
          </a:p>
        </p:txBody>
      </p:sp>
      <p:sp>
        <p:nvSpPr>
          <p:cNvPr id="6" name="object 6"/>
          <p:cNvSpPr txBox="1">
            <a:spLocks noGrp="1"/>
          </p:cNvSpPr>
          <p:nvPr>
            <p:ph type="sldNum" sz="quarter" idx="7"/>
          </p:nvPr>
        </p:nvSpPr>
        <p:spPr>
          <a:xfrm>
            <a:off x="11118850" y="8576259"/>
            <a:ext cx="355346" cy="246221"/>
          </a:xfrm>
          <a:prstGeom prst="rect">
            <a:avLst/>
          </a:prstGeom>
        </p:spPr>
        <p:txBody>
          <a:bodyPr vert="horz" wrap="square" lIns="0" tIns="0" rIns="0" bIns="0" rtlCol="0">
            <a:spAutoFit/>
          </a:bodyPr>
          <a:lstStyle/>
          <a:p>
            <a:pPr marL="127000">
              <a:lnSpc>
                <a:spcPct val="100000"/>
              </a:lnSpc>
            </a:pPr>
            <a:fld id="{81D60167-4931-47E6-BA6A-407CBD079E47}" type="slidenum">
              <a:rPr sz="1600" spc="-10" dirty="0">
                <a:latin typeface="Calibri"/>
                <a:cs typeface="Calibri"/>
              </a:rPr>
              <a:t>24</a:t>
            </a:fld>
            <a:endParaRPr sz="1600" dirty="0">
              <a:latin typeface="Calibri"/>
              <a:cs typeface="Calibri"/>
            </a:endParaRPr>
          </a:p>
        </p:txBody>
      </p:sp>
      <p:sp>
        <p:nvSpPr>
          <p:cNvPr id="5" name="Content Placeholder 1"/>
          <p:cNvSpPr txBox="1">
            <a:spLocks/>
          </p:cNvSpPr>
          <p:nvPr/>
        </p:nvSpPr>
        <p:spPr bwMode="auto">
          <a:xfrm>
            <a:off x="1136649" y="2206625"/>
            <a:ext cx="10363201"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noAutofit/>
          </a:bodyPr>
          <a:lstStyle>
            <a:lvl1pPr marL="341313" indent="-341313" algn="l" defTabSz="912813" rtl="0" eaLnBrk="0" fontAlgn="base" hangingPunct="0">
              <a:spcBef>
                <a:spcPct val="20000"/>
              </a:spcBef>
              <a:spcAft>
                <a:spcPct val="0"/>
              </a:spcAft>
              <a:buFont typeface="Arial" charset="0"/>
              <a:buChar char="•"/>
              <a:defRPr sz="3200" kern="1200">
                <a:solidFill>
                  <a:schemeClr val="bg1"/>
                </a:solidFill>
                <a:latin typeface="Tahoma"/>
                <a:ea typeface="+mn-ea"/>
                <a:cs typeface="Tahoma"/>
              </a:defRPr>
            </a:lvl1pPr>
            <a:lvl2pPr marL="741363" indent="-284163" algn="l" defTabSz="912813" rtl="0" eaLnBrk="0" fontAlgn="base" hangingPunct="0">
              <a:spcBef>
                <a:spcPct val="20000"/>
              </a:spcBef>
              <a:spcAft>
                <a:spcPct val="0"/>
              </a:spcAft>
              <a:buFont typeface="Arial" charset="0"/>
              <a:buChar char="–"/>
              <a:defRPr sz="2800" kern="1200">
                <a:solidFill>
                  <a:schemeClr val="bg1"/>
                </a:solidFill>
                <a:latin typeface="Tahoma"/>
                <a:ea typeface="+mn-ea"/>
                <a:cs typeface="Tahoma"/>
              </a:defRPr>
            </a:lvl2pPr>
            <a:lvl3pPr marL="1141413" indent="-227013" algn="l" defTabSz="912813" rtl="0" eaLnBrk="0" fontAlgn="base" hangingPunct="0">
              <a:spcBef>
                <a:spcPct val="20000"/>
              </a:spcBef>
              <a:spcAft>
                <a:spcPct val="0"/>
              </a:spcAft>
              <a:buFont typeface="Arial" charset="0"/>
              <a:buChar char="•"/>
              <a:defRPr sz="2400" kern="1200">
                <a:solidFill>
                  <a:schemeClr val="bg1"/>
                </a:solidFill>
                <a:latin typeface="Tahoma"/>
                <a:ea typeface="+mn-ea"/>
                <a:cs typeface="Tahoma"/>
              </a:defRPr>
            </a:lvl3pPr>
            <a:lvl4pPr marL="1598613" indent="-227013" algn="l" defTabSz="912813" rtl="0" eaLnBrk="0" fontAlgn="base" hangingPunct="0">
              <a:spcBef>
                <a:spcPct val="20000"/>
              </a:spcBef>
              <a:spcAft>
                <a:spcPct val="0"/>
              </a:spcAft>
              <a:buFont typeface="Arial" charset="0"/>
              <a:buChar char="–"/>
              <a:defRPr sz="2000" kern="1200">
                <a:solidFill>
                  <a:schemeClr val="bg1"/>
                </a:solidFill>
                <a:latin typeface="Tahoma"/>
                <a:ea typeface="+mn-ea"/>
                <a:cs typeface="Tahoma"/>
              </a:defRPr>
            </a:lvl4pPr>
            <a:lvl5pPr marL="2055813" indent="-227013" algn="l" defTabSz="912813" rtl="0" eaLnBrk="0" fontAlgn="base" hangingPunct="0">
              <a:spcBef>
                <a:spcPct val="20000"/>
              </a:spcBef>
              <a:spcAft>
                <a:spcPct val="0"/>
              </a:spcAft>
              <a:buFont typeface="Arial" charset="0"/>
              <a:buChar char="»"/>
              <a:defRPr sz="2000" kern="1200">
                <a:solidFill>
                  <a:schemeClr val="bg1"/>
                </a:solidFill>
                <a:latin typeface="Tahoma"/>
                <a:ea typeface="+mn-ea"/>
                <a:cs typeface="Tahoma"/>
              </a:defRPr>
            </a:lvl5pPr>
            <a:lvl6pPr marL="251430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53"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99"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4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r>
              <a:rPr lang="en-US" sz="2800" dirty="0">
                <a:solidFill>
                  <a:schemeClr val="tx1"/>
                </a:solidFill>
                <a:latin typeface="+mn-lt"/>
              </a:rPr>
              <a:t>Railroad Protective Liability (RRPL)</a:t>
            </a:r>
          </a:p>
          <a:p>
            <a:pPr lvl="1"/>
            <a:r>
              <a:rPr lang="en-US" sz="2400" dirty="0">
                <a:solidFill>
                  <a:schemeClr val="tx1"/>
                </a:solidFill>
                <a:latin typeface="+mn-lt"/>
              </a:rPr>
              <a:t>Estimated cost:  $17,100</a:t>
            </a:r>
          </a:p>
          <a:p>
            <a:pPr lvl="1"/>
            <a:r>
              <a:rPr lang="en-US" sz="2400" dirty="0">
                <a:solidFill>
                  <a:schemeClr val="tx1"/>
                </a:solidFill>
                <a:latin typeface="+mn-lt"/>
              </a:rPr>
              <a:t>Contractor must provide their own coverage or purchase coverage from </a:t>
            </a:r>
            <a:r>
              <a:rPr lang="en-US" sz="2400" dirty="0" smtClean="0">
                <a:solidFill>
                  <a:schemeClr val="tx1"/>
                </a:solidFill>
                <a:latin typeface="+mn-lt"/>
              </a:rPr>
              <a:t>WMATA</a:t>
            </a:r>
          </a:p>
          <a:p>
            <a:pPr lvl="1"/>
            <a:r>
              <a:rPr lang="en-US" sz="2400" dirty="0" smtClean="0">
                <a:solidFill>
                  <a:schemeClr val="tx1"/>
                </a:solidFill>
                <a:latin typeface="+mn-lt"/>
              </a:rPr>
              <a:t>Contractor must seek waiver to use their own coverage</a:t>
            </a:r>
          </a:p>
          <a:p>
            <a:pPr marL="457200" lvl="1" indent="0">
              <a:buNone/>
            </a:pPr>
            <a:endParaRPr lang="en-US" sz="800" dirty="0">
              <a:solidFill>
                <a:schemeClr val="tx1"/>
              </a:solidFill>
              <a:latin typeface="+mn-lt"/>
            </a:endParaRPr>
          </a:p>
          <a:p>
            <a:pPr lvl="0"/>
            <a:r>
              <a:rPr lang="en-US" sz="2800" dirty="0">
                <a:solidFill>
                  <a:schemeClr val="tx1"/>
                </a:solidFill>
                <a:latin typeface="+mn-lt"/>
              </a:rPr>
              <a:t>Commercial General </a:t>
            </a:r>
            <a:r>
              <a:rPr lang="en-US" sz="2800" dirty="0" smtClean="0">
                <a:solidFill>
                  <a:schemeClr val="tx1"/>
                </a:solidFill>
                <a:latin typeface="+mn-lt"/>
              </a:rPr>
              <a:t>Liability</a:t>
            </a:r>
          </a:p>
          <a:p>
            <a:pPr lvl="0"/>
            <a:endParaRPr lang="en-US" sz="800" dirty="0">
              <a:solidFill>
                <a:schemeClr val="tx1"/>
              </a:solidFill>
              <a:latin typeface="+mn-lt"/>
            </a:endParaRPr>
          </a:p>
          <a:p>
            <a:pPr lvl="0"/>
            <a:r>
              <a:rPr lang="en-US" sz="2800" dirty="0">
                <a:solidFill>
                  <a:schemeClr val="tx1"/>
                </a:solidFill>
                <a:latin typeface="+mn-lt"/>
              </a:rPr>
              <a:t>Business Automobile </a:t>
            </a:r>
            <a:r>
              <a:rPr lang="en-US" sz="2800" dirty="0" smtClean="0">
                <a:solidFill>
                  <a:schemeClr val="tx1"/>
                </a:solidFill>
                <a:latin typeface="+mn-lt"/>
              </a:rPr>
              <a:t>Liability</a:t>
            </a:r>
          </a:p>
          <a:p>
            <a:pPr lvl="0"/>
            <a:endParaRPr lang="en-US" sz="800" dirty="0">
              <a:solidFill>
                <a:schemeClr val="tx1"/>
              </a:solidFill>
              <a:latin typeface="+mn-lt"/>
            </a:endParaRPr>
          </a:p>
          <a:p>
            <a:pPr lvl="0"/>
            <a:r>
              <a:rPr lang="en-US" sz="2800" dirty="0">
                <a:solidFill>
                  <a:schemeClr val="tx1"/>
                </a:solidFill>
                <a:latin typeface="+mn-lt"/>
              </a:rPr>
              <a:t>Workers </a:t>
            </a:r>
            <a:r>
              <a:rPr lang="en-US" sz="2800" dirty="0" smtClean="0">
                <a:solidFill>
                  <a:schemeClr val="tx1"/>
                </a:solidFill>
                <a:latin typeface="+mn-lt"/>
              </a:rPr>
              <a:t>Compensation</a:t>
            </a:r>
          </a:p>
          <a:p>
            <a:r>
              <a:rPr lang="en-US" sz="2800" dirty="0">
                <a:solidFill>
                  <a:schemeClr val="tx1"/>
                </a:solidFill>
                <a:latin typeface="+mn-lt"/>
              </a:rPr>
              <a:t>Terrorism Coverage (XCU)</a:t>
            </a:r>
          </a:p>
          <a:p>
            <a:pPr lvl="0"/>
            <a:endParaRPr lang="en-US" sz="800" dirty="0">
              <a:solidFill>
                <a:schemeClr val="tx1"/>
              </a:solidFill>
              <a:latin typeface="+mn-lt"/>
            </a:endParaRPr>
          </a:p>
        </p:txBody>
      </p:sp>
    </p:spTree>
    <p:extLst>
      <p:ext uri="{BB962C8B-B14F-4D97-AF65-F5344CB8AC3E}">
        <p14:creationId xmlns:p14="http://schemas.microsoft.com/office/powerpoint/2010/main" val="106223582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17650" y="530225"/>
            <a:ext cx="9220200" cy="615553"/>
          </a:xfrm>
          <a:prstGeom prst="rect">
            <a:avLst/>
          </a:prstGeom>
        </p:spPr>
        <p:txBody>
          <a:bodyPr vert="horz" wrap="square" lIns="0" tIns="0" rIns="0" bIns="0" rtlCol="0">
            <a:spAutoFit/>
          </a:bodyPr>
          <a:lstStyle/>
          <a:p>
            <a:pPr marL="2655570" marR="6350" indent="-2642870" algn="ctr">
              <a:lnSpc>
                <a:spcPct val="100000"/>
              </a:lnSpc>
            </a:pPr>
            <a:r>
              <a:rPr lang="en-US" sz="4000" b="1" dirty="0" smtClean="0">
                <a:latin typeface="+mj-lt"/>
                <a:ea typeface="Tahoma" panose="020B0604030504040204" pitchFamily="34" charset="0"/>
                <a:cs typeface="Tahoma" panose="020B0604030504040204" pitchFamily="34" charset="0"/>
              </a:rPr>
              <a:t>Period of Performance</a:t>
            </a:r>
            <a:endParaRPr sz="4000" b="1" dirty="0">
              <a:latin typeface="+mj-lt"/>
              <a:ea typeface="Tahoma" panose="020B0604030504040204" pitchFamily="34" charset="0"/>
              <a:cs typeface="Tahoma" panose="020B0604030504040204" pitchFamily="34" charset="0"/>
            </a:endParaRPr>
          </a:p>
        </p:txBody>
      </p:sp>
      <p:sp>
        <p:nvSpPr>
          <p:cNvPr id="6" name="object 6"/>
          <p:cNvSpPr txBox="1">
            <a:spLocks noGrp="1"/>
          </p:cNvSpPr>
          <p:nvPr>
            <p:ph type="sldNum" sz="quarter" idx="7"/>
          </p:nvPr>
        </p:nvSpPr>
        <p:spPr>
          <a:xfrm>
            <a:off x="11118850" y="8576259"/>
            <a:ext cx="355346" cy="246221"/>
          </a:xfrm>
          <a:prstGeom prst="rect">
            <a:avLst/>
          </a:prstGeom>
        </p:spPr>
        <p:txBody>
          <a:bodyPr vert="horz" wrap="square" lIns="0" tIns="0" rIns="0" bIns="0" rtlCol="0">
            <a:spAutoFit/>
          </a:bodyPr>
          <a:lstStyle/>
          <a:p>
            <a:pPr marL="127000">
              <a:lnSpc>
                <a:spcPct val="100000"/>
              </a:lnSpc>
            </a:pPr>
            <a:fld id="{81D60167-4931-47E6-BA6A-407CBD079E47}" type="slidenum">
              <a:rPr sz="1600" spc="-10" dirty="0">
                <a:latin typeface="Calibri"/>
                <a:cs typeface="Calibri"/>
              </a:rPr>
              <a:t>25</a:t>
            </a:fld>
            <a:endParaRPr sz="1600" dirty="0">
              <a:latin typeface="Calibri"/>
              <a:cs typeface="Calibri"/>
            </a:endParaRPr>
          </a:p>
        </p:txBody>
      </p:sp>
      <p:sp>
        <p:nvSpPr>
          <p:cNvPr id="5" name="Content Placeholder 1"/>
          <p:cNvSpPr txBox="1">
            <a:spLocks/>
          </p:cNvSpPr>
          <p:nvPr/>
        </p:nvSpPr>
        <p:spPr bwMode="auto">
          <a:xfrm>
            <a:off x="1136649" y="2206625"/>
            <a:ext cx="10363201"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noAutofit/>
          </a:bodyPr>
          <a:lstStyle>
            <a:lvl1pPr marL="341313" indent="-341313" algn="l" defTabSz="912813" rtl="0" eaLnBrk="0" fontAlgn="base" hangingPunct="0">
              <a:spcBef>
                <a:spcPct val="20000"/>
              </a:spcBef>
              <a:spcAft>
                <a:spcPct val="0"/>
              </a:spcAft>
              <a:buFont typeface="Arial" charset="0"/>
              <a:buChar char="•"/>
              <a:defRPr sz="3200" kern="1200">
                <a:solidFill>
                  <a:schemeClr val="bg1"/>
                </a:solidFill>
                <a:latin typeface="Tahoma"/>
                <a:ea typeface="+mn-ea"/>
                <a:cs typeface="Tahoma"/>
              </a:defRPr>
            </a:lvl1pPr>
            <a:lvl2pPr marL="741363" indent="-284163" algn="l" defTabSz="912813" rtl="0" eaLnBrk="0" fontAlgn="base" hangingPunct="0">
              <a:spcBef>
                <a:spcPct val="20000"/>
              </a:spcBef>
              <a:spcAft>
                <a:spcPct val="0"/>
              </a:spcAft>
              <a:buFont typeface="Arial" charset="0"/>
              <a:buChar char="–"/>
              <a:defRPr sz="2800" kern="1200">
                <a:solidFill>
                  <a:schemeClr val="bg1"/>
                </a:solidFill>
                <a:latin typeface="Tahoma"/>
                <a:ea typeface="+mn-ea"/>
                <a:cs typeface="Tahoma"/>
              </a:defRPr>
            </a:lvl2pPr>
            <a:lvl3pPr marL="1141413" indent="-227013" algn="l" defTabSz="912813" rtl="0" eaLnBrk="0" fontAlgn="base" hangingPunct="0">
              <a:spcBef>
                <a:spcPct val="20000"/>
              </a:spcBef>
              <a:spcAft>
                <a:spcPct val="0"/>
              </a:spcAft>
              <a:buFont typeface="Arial" charset="0"/>
              <a:buChar char="•"/>
              <a:defRPr sz="2400" kern="1200">
                <a:solidFill>
                  <a:schemeClr val="bg1"/>
                </a:solidFill>
                <a:latin typeface="Tahoma"/>
                <a:ea typeface="+mn-ea"/>
                <a:cs typeface="Tahoma"/>
              </a:defRPr>
            </a:lvl3pPr>
            <a:lvl4pPr marL="1598613" indent="-227013" algn="l" defTabSz="912813" rtl="0" eaLnBrk="0" fontAlgn="base" hangingPunct="0">
              <a:spcBef>
                <a:spcPct val="20000"/>
              </a:spcBef>
              <a:spcAft>
                <a:spcPct val="0"/>
              </a:spcAft>
              <a:buFont typeface="Arial" charset="0"/>
              <a:buChar char="–"/>
              <a:defRPr sz="2000" kern="1200">
                <a:solidFill>
                  <a:schemeClr val="bg1"/>
                </a:solidFill>
                <a:latin typeface="Tahoma"/>
                <a:ea typeface="+mn-ea"/>
                <a:cs typeface="Tahoma"/>
              </a:defRPr>
            </a:lvl4pPr>
            <a:lvl5pPr marL="2055813" indent="-227013" algn="l" defTabSz="912813" rtl="0" eaLnBrk="0" fontAlgn="base" hangingPunct="0">
              <a:spcBef>
                <a:spcPct val="20000"/>
              </a:spcBef>
              <a:spcAft>
                <a:spcPct val="0"/>
              </a:spcAft>
              <a:buFont typeface="Arial" charset="0"/>
              <a:buChar char="»"/>
              <a:defRPr sz="2000" kern="1200">
                <a:solidFill>
                  <a:schemeClr val="bg1"/>
                </a:solidFill>
                <a:latin typeface="Tahoma"/>
                <a:ea typeface="+mn-ea"/>
                <a:cs typeface="Tahoma"/>
              </a:defRPr>
            </a:lvl5pPr>
            <a:lvl6pPr marL="251430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53"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99"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4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r>
              <a:rPr lang="en-US" sz="2800" dirty="0">
                <a:solidFill>
                  <a:schemeClr val="tx1"/>
                </a:solidFill>
                <a:latin typeface="+mn-lt"/>
              </a:rPr>
              <a:t>500 calendar </a:t>
            </a:r>
            <a:r>
              <a:rPr lang="en-US" sz="2800" dirty="0" smtClean="0">
                <a:solidFill>
                  <a:schemeClr val="tx1"/>
                </a:solidFill>
                <a:latin typeface="+mn-lt"/>
              </a:rPr>
              <a:t>days</a:t>
            </a:r>
          </a:p>
          <a:p>
            <a:pPr lvl="0"/>
            <a:endParaRPr lang="en-US" sz="800" dirty="0" smtClean="0">
              <a:solidFill>
                <a:schemeClr val="tx1"/>
              </a:solidFill>
              <a:latin typeface="+mn-lt"/>
            </a:endParaRPr>
          </a:p>
          <a:p>
            <a:r>
              <a:rPr lang="en-US" sz="2800" dirty="0" smtClean="0">
                <a:solidFill>
                  <a:schemeClr val="tx1"/>
                </a:solidFill>
                <a:latin typeface="+mn-lt"/>
              </a:rPr>
              <a:t>Contract will start upon issuance </a:t>
            </a:r>
            <a:r>
              <a:rPr lang="en-US" sz="2800" dirty="0">
                <a:solidFill>
                  <a:schemeClr val="tx1"/>
                </a:solidFill>
                <a:latin typeface="+mn-lt"/>
              </a:rPr>
              <a:t>of </a:t>
            </a:r>
            <a:r>
              <a:rPr lang="en-US" sz="2800" dirty="0" smtClean="0">
                <a:solidFill>
                  <a:schemeClr val="tx1"/>
                </a:solidFill>
                <a:latin typeface="+mn-lt"/>
              </a:rPr>
              <a:t>Notice-to-Proceed</a:t>
            </a:r>
          </a:p>
          <a:p>
            <a:endParaRPr lang="en-US" sz="800" dirty="0" smtClean="0">
              <a:solidFill>
                <a:schemeClr val="tx1"/>
              </a:solidFill>
              <a:latin typeface="+mn-lt"/>
            </a:endParaRPr>
          </a:p>
          <a:p>
            <a:r>
              <a:rPr lang="en-US" sz="2800" dirty="0" smtClean="0">
                <a:solidFill>
                  <a:schemeClr val="tx1"/>
                </a:solidFill>
                <a:latin typeface="+mn-lt"/>
              </a:rPr>
              <a:t>Ends </a:t>
            </a:r>
            <a:r>
              <a:rPr lang="en-US" sz="2800" dirty="0">
                <a:solidFill>
                  <a:schemeClr val="tx1"/>
                </a:solidFill>
                <a:latin typeface="+mn-lt"/>
              </a:rPr>
              <a:t>on date of Final </a:t>
            </a:r>
            <a:r>
              <a:rPr lang="en-US" sz="2800" dirty="0" smtClean="0">
                <a:solidFill>
                  <a:schemeClr val="tx1"/>
                </a:solidFill>
                <a:latin typeface="+mn-lt"/>
              </a:rPr>
              <a:t>Acceptance</a:t>
            </a:r>
          </a:p>
          <a:p>
            <a:endParaRPr lang="en-US" sz="800" dirty="0">
              <a:solidFill>
                <a:schemeClr val="tx1"/>
              </a:solidFill>
              <a:latin typeface="+mn-lt"/>
            </a:endParaRPr>
          </a:p>
          <a:p>
            <a:r>
              <a:rPr lang="en-US" sz="2800" dirty="0">
                <a:solidFill>
                  <a:schemeClr val="tx1"/>
                </a:solidFill>
                <a:latin typeface="+mn-lt"/>
              </a:rPr>
              <a:t>Includes all non-working days (weekends and holidays</a:t>
            </a:r>
            <a:r>
              <a:rPr lang="en-US" sz="2800" dirty="0" smtClean="0">
                <a:solidFill>
                  <a:schemeClr val="tx1"/>
                </a:solidFill>
                <a:latin typeface="+mn-lt"/>
              </a:rPr>
              <a:t>)</a:t>
            </a:r>
          </a:p>
          <a:p>
            <a:endParaRPr lang="en-US" sz="800" dirty="0">
              <a:solidFill>
                <a:schemeClr val="tx1"/>
              </a:solidFill>
              <a:latin typeface="+mn-lt"/>
            </a:endParaRPr>
          </a:p>
          <a:p>
            <a:r>
              <a:rPr lang="en-US" sz="2800" dirty="0">
                <a:solidFill>
                  <a:schemeClr val="tx1"/>
                </a:solidFill>
                <a:latin typeface="+mn-lt"/>
              </a:rPr>
              <a:t>Includes an allowance for weather </a:t>
            </a:r>
            <a:r>
              <a:rPr lang="en-US" sz="2800" dirty="0" smtClean="0">
                <a:solidFill>
                  <a:schemeClr val="tx1"/>
                </a:solidFill>
                <a:latin typeface="+mn-lt"/>
              </a:rPr>
              <a:t>delays</a:t>
            </a:r>
          </a:p>
          <a:p>
            <a:endParaRPr lang="en-US" sz="800" dirty="0">
              <a:solidFill>
                <a:schemeClr val="tx1"/>
              </a:solidFill>
              <a:latin typeface="+mn-lt"/>
            </a:endParaRPr>
          </a:p>
          <a:p>
            <a:r>
              <a:rPr lang="en-US" sz="2800" dirty="0">
                <a:solidFill>
                  <a:schemeClr val="tx1"/>
                </a:solidFill>
                <a:latin typeface="+mn-lt"/>
              </a:rPr>
              <a:t>May only be changed by a contract modification after  contract </a:t>
            </a:r>
            <a:r>
              <a:rPr lang="en-US" sz="2800" dirty="0" smtClean="0">
                <a:solidFill>
                  <a:schemeClr val="tx1"/>
                </a:solidFill>
                <a:latin typeface="+mn-lt"/>
              </a:rPr>
              <a:t>execution</a:t>
            </a:r>
          </a:p>
          <a:p>
            <a:endParaRPr lang="en-US" sz="800" dirty="0" smtClean="0">
              <a:solidFill>
                <a:schemeClr val="tx1"/>
              </a:solidFill>
              <a:latin typeface="+mn-lt"/>
            </a:endParaRPr>
          </a:p>
          <a:p>
            <a:r>
              <a:rPr lang="en-US" sz="2800" dirty="0" smtClean="0">
                <a:solidFill>
                  <a:schemeClr val="tx1"/>
                </a:solidFill>
                <a:latin typeface="+mn-lt"/>
              </a:rPr>
              <a:t>Final 30 days for completion of Punch List items</a:t>
            </a:r>
            <a:endParaRPr lang="en-US" sz="2800" dirty="0">
              <a:solidFill>
                <a:schemeClr val="tx1"/>
              </a:solidFill>
              <a:latin typeface="+mn-lt"/>
            </a:endParaRPr>
          </a:p>
        </p:txBody>
      </p:sp>
    </p:spTree>
    <p:extLst>
      <p:ext uri="{BB962C8B-B14F-4D97-AF65-F5344CB8AC3E}">
        <p14:creationId xmlns:p14="http://schemas.microsoft.com/office/powerpoint/2010/main" val="54046548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17650" y="530225"/>
            <a:ext cx="9220200" cy="615553"/>
          </a:xfrm>
          <a:prstGeom prst="rect">
            <a:avLst/>
          </a:prstGeom>
        </p:spPr>
        <p:txBody>
          <a:bodyPr vert="horz" wrap="square" lIns="0" tIns="0" rIns="0" bIns="0" rtlCol="0">
            <a:spAutoFit/>
          </a:bodyPr>
          <a:lstStyle/>
          <a:p>
            <a:pPr marL="2655570" marR="6350" indent="-2642870" algn="ctr">
              <a:lnSpc>
                <a:spcPct val="100000"/>
              </a:lnSpc>
            </a:pPr>
            <a:r>
              <a:rPr lang="en-US" sz="4000" b="1" dirty="0" smtClean="0">
                <a:latin typeface="+mj-lt"/>
                <a:ea typeface="Tahoma" panose="020B0604030504040204" pitchFamily="34" charset="0"/>
                <a:cs typeface="Tahoma" panose="020B0604030504040204" pitchFamily="34" charset="0"/>
              </a:rPr>
              <a:t>Project Milestones</a:t>
            </a:r>
            <a:endParaRPr sz="4000" b="1" dirty="0">
              <a:latin typeface="+mj-lt"/>
              <a:ea typeface="Tahoma" panose="020B0604030504040204" pitchFamily="34" charset="0"/>
              <a:cs typeface="Tahoma" panose="020B0604030504040204" pitchFamily="34" charset="0"/>
            </a:endParaRPr>
          </a:p>
        </p:txBody>
      </p:sp>
      <p:sp>
        <p:nvSpPr>
          <p:cNvPr id="6" name="object 6"/>
          <p:cNvSpPr txBox="1">
            <a:spLocks noGrp="1"/>
          </p:cNvSpPr>
          <p:nvPr>
            <p:ph type="sldNum" sz="quarter" idx="7"/>
          </p:nvPr>
        </p:nvSpPr>
        <p:spPr>
          <a:xfrm>
            <a:off x="11118850" y="8576259"/>
            <a:ext cx="355346" cy="246221"/>
          </a:xfrm>
          <a:prstGeom prst="rect">
            <a:avLst/>
          </a:prstGeom>
        </p:spPr>
        <p:txBody>
          <a:bodyPr vert="horz" wrap="square" lIns="0" tIns="0" rIns="0" bIns="0" rtlCol="0">
            <a:spAutoFit/>
          </a:bodyPr>
          <a:lstStyle/>
          <a:p>
            <a:pPr marL="127000">
              <a:lnSpc>
                <a:spcPct val="100000"/>
              </a:lnSpc>
            </a:pPr>
            <a:fld id="{81D60167-4931-47E6-BA6A-407CBD079E47}" type="slidenum">
              <a:rPr sz="1600" spc="-10" dirty="0">
                <a:latin typeface="Calibri"/>
                <a:cs typeface="Calibri"/>
              </a:rPr>
              <a:t>26</a:t>
            </a:fld>
            <a:endParaRPr sz="1600" dirty="0">
              <a:latin typeface="Calibri"/>
              <a:cs typeface="Calibri"/>
            </a:endParaRPr>
          </a:p>
        </p:txBody>
      </p:sp>
      <p:sp>
        <p:nvSpPr>
          <p:cNvPr id="5" name="Content Placeholder 1"/>
          <p:cNvSpPr txBox="1">
            <a:spLocks/>
          </p:cNvSpPr>
          <p:nvPr/>
        </p:nvSpPr>
        <p:spPr bwMode="auto">
          <a:xfrm>
            <a:off x="1136649" y="2206625"/>
            <a:ext cx="10363201"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noAutofit/>
          </a:bodyPr>
          <a:lstStyle>
            <a:lvl1pPr marL="341313" indent="-341313" algn="l" defTabSz="912813" rtl="0" eaLnBrk="0" fontAlgn="base" hangingPunct="0">
              <a:spcBef>
                <a:spcPct val="20000"/>
              </a:spcBef>
              <a:spcAft>
                <a:spcPct val="0"/>
              </a:spcAft>
              <a:buFont typeface="Arial" charset="0"/>
              <a:buChar char="•"/>
              <a:defRPr sz="3200" kern="1200">
                <a:solidFill>
                  <a:schemeClr val="bg1"/>
                </a:solidFill>
                <a:latin typeface="Tahoma"/>
                <a:ea typeface="+mn-ea"/>
                <a:cs typeface="Tahoma"/>
              </a:defRPr>
            </a:lvl1pPr>
            <a:lvl2pPr marL="741363" indent="-284163" algn="l" defTabSz="912813" rtl="0" eaLnBrk="0" fontAlgn="base" hangingPunct="0">
              <a:spcBef>
                <a:spcPct val="20000"/>
              </a:spcBef>
              <a:spcAft>
                <a:spcPct val="0"/>
              </a:spcAft>
              <a:buFont typeface="Arial" charset="0"/>
              <a:buChar char="–"/>
              <a:defRPr sz="2800" kern="1200">
                <a:solidFill>
                  <a:schemeClr val="bg1"/>
                </a:solidFill>
                <a:latin typeface="Tahoma"/>
                <a:ea typeface="+mn-ea"/>
                <a:cs typeface="Tahoma"/>
              </a:defRPr>
            </a:lvl2pPr>
            <a:lvl3pPr marL="1141413" indent="-227013" algn="l" defTabSz="912813" rtl="0" eaLnBrk="0" fontAlgn="base" hangingPunct="0">
              <a:spcBef>
                <a:spcPct val="20000"/>
              </a:spcBef>
              <a:spcAft>
                <a:spcPct val="0"/>
              </a:spcAft>
              <a:buFont typeface="Arial" charset="0"/>
              <a:buChar char="•"/>
              <a:defRPr sz="2400" kern="1200">
                <a:solidFill>
                  <a:schemeClr val="bg1"/>
                </a:solidFill>
                <a:latin typeface="Tahoma"/>
                <a:ea typeface="+mn-ea"/>
                <a:cs typeface="Tahoma"/>
              </a:defRPr>
            </a:lvl3pPr>
            <a:lvl4pPr marL="1598613" indent="-227013" algn="l" defTabSz="912813" rtl="0" eaLnBrk="0" fontAlgn="base" hangingPunct="0">
              <a:spcBef>
                <a:spcPct val="20000"/>
              </a:spcBef>
              <a:spcAft>
                <a:spcPct val="0"/>
              </a:spcAft>
              <a:buFont typeface="Arial" charset="0"/>
              <a:buChar char="–"/>
              <a:defRPr sz="2000" kern="1200">
                <a:solidFill>
                  <a:schemeClr val="bg1"/>
                </a:solidFill>
                <a:latin typeface="Tahoma"/>
                <a:ea typeface="+mn-ea"/>
                <a:cs typeface="Tahoma"/>
              </a:defRPr>
            </a:lvl4pPr>
            <a:lvl5pPr marL="2055813" indent="-227013" algn="l" defTabSz="912813" rtl="0" eaLnBrk="0" fontAlgn="base" hangingPunct="0">
              <a:spcBef>
                <a:spcPct val="20000"/>
              </a:spcBef>
              <a:spcAft>
                <a:spcPct val="0"/>
              </a:spcAft>
              <a:buFont typeface="Arial" charset="0"/>
              <a:buChar char="»"/>
              <a:defRPr sz="2000" kern="1200">
                <a:solidFill>
                  <a:schemeClr val="bg1"/>
                </a:solidFill>
                <a:latin typeface="Tahoma"/>
                <a:ea typeface="+mn-ea"/>
                <a:cs typeface="Tahoma"/>
              </a:defRPr>
            </a:lvl5pPr>
            <a:lvl6pPr marL="251430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53"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99"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4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r>
              <a:rPr lang="en-US" sz="2400" dirty="0">
                <a:solidFill>
                  <a:schemeClr val="tx1"/>
                </a:solidFill>
                <a:latin typeface="+mn-lt"/>
              </a:rPr>
              <a:t>Milestone 1 - NTP + 30 Days</a:t>
            </a:r>
          </a:p>
          <a:p>
            <a:pPr lvl="1"/>
            <a:r>
              <a:rPr lang="en-US" sz="2000" dirty="0">
                <a:solidFill>
                  <a:schemeClr val="tx1"/>
                </a:solidFill>
                <a:latin typeface="+mn-lt"/>
              </a:rPr>
              <a:t>Pre-Construction Deliverables</a:t>
            </a:r>
          </a:p>
          <a:p>
            <a:pPr lvl="2"/>
            <a:r>
              <a:rPr lang="en-US" sz="1800" dirty="0">
                <a:solidFill>
                  <a:schemeClr val="tx1"/>
                </a:solidFill>
                <a:latin typeface="+mn-lt"/>
              </a:rPr>
              <a:t>Site-Specific Work </a:t>
            </a:r>
            <a:r>
              <a:rPr lang="en-US" sz="1800" dirty="0" smtClean="0">
                <a:solidFill>
                  <a:schemeClr val="tx1"/>
                </a:solidFill>
                <a:latin typeface="+mn-lt"/>
              </a:rPr>
              <a:t>Plan (SSWP)</a:t>
            </a:r>
            <a:endParaRPr lang="en-US" sz="1800" dirty="0">
              <a:solidFill>
                <a:schemeClr val="tx1"/>
              </a:solidFill>
              <a:latin typeface="+mn-lt"/>
            </a:endParaRPr>
          </a:p>
          <a:p>
            <a:pPr lvl="2"/>
            <a:r>
              <a:rPr lang="en-US" sz="1800" dirty="0">
                <a:solidFill>
                  <a:schemeClr val="tx1"/>
                </a:solidFill>
                <a:latin typeface="+mn-lt"/>
              </a:rPr>
              <a:t>Project-Specific Quality Management </a:t>
            </a:r>
            <a:r>
              <a:rPr lang="en-US" sz="1800" dirty="0" smtClean="0">
                <a:solidFill>
                  <a:schemeClr val="tx1"/>
                </a:solidFill>
                <a:latin typeface="+mn-lt"/>
              </a:rPr>
              <a:t>Plan (PSQMP)</a:t>
            </a:r>
            <a:endParaRPr lang="en-US" sz="1800" dirty="0">
              <a:solidFill>
                <a:schemeClr val="tx1"/>
              </a:solidFill>
              <a:latin typeface="+mn-lt"/>
            </a:endParaRPr>
          </a:p>
          <a:p>
            <a:pPr lvl="2"/>
            <a:r>
              <a:rPr lang="en-US" sz="1800" dirty="0">
                <a:solidFill>
                  <a:schemeClr val="tx1"/>
                </a:solidFill>
                <a:latin typeface="+mn-lt"/>
              </a:rPr>
              <a:t>Cost-Loaded Project Schedule</a:t>
            </a:r>
          </a:p>
          <a:p>
            <a:pPr lvl="2"/>
            <a:r>
              <a:rPr lang="en-US" sz="1800" dirty="0">
                <a:solidFill>
                  <a:schemeClr val="tx1"/>
                </a:solidFill>
                <a:latin typeface="+mn-lt"/>
              </a:rPr>
              <a:t>Product &amp; Materials Data </a:t>
            </a:r>
            <a:r>
              <a:rPr lang="en-US" sz="1800" dirty="0" smtClean="0">
                <a:solidFill>
                  <a:schemeClr val="tx1"/>
                </a:solidFill>
                <a:latin typeface="+mn-lt"/>
              </a:rPr>
              <a:t>Sheets</a:t>
            </a:r>
          </a:p>
          <a:p>
            <a:pPr lvl="2"/>
            <a:endParaRPr lang="en-US" sz="800" dirty="0">
              <a:solidFill>
                <a:schemeClr val="tx1"/>
              </a:solidFill>
              <a:latin typeface="+mn-lt"/>
            </a:endParaRPr>
          </a:p>
          <a:p>
            <a:pPr lvl="0"/>
            <a:r>
              <a:rPr lang="en-US" sz="2400" dirty="0">
                <a:solidFill>
                  <a:schemeClr val="tx1"/>
                </a:solidFill>
                <a:latin typeface="+mn-lt"/>
              </a:rPr>
              <a:t>Milestone 2 - NTP + 120 Days</a:t>
            </a:r>
          </a:p>
          <a:p>
            <a:pPr lvl="1"/>
            <a:r>
              <a:rPr lang="en-US" sz="2000" dirty="0">
                <a:solidFill>
                  <a:schemeClr val="tx1"/>
                </a:solidFill>
                <a:latin typeface="+mn-lt"/>
              </a:rPr>
              <a:t>Supplemental </a:t>
            </a:r>
            <a:r>
              <a:rPr lang="en-US" sz="2000" dirty="0" smtClean="0">
                <a:solidFill>
                  <a:schemeClr val="tx1"/>
                </a:solidFill>
                <a:latin typeface="+mn-lt"/>
              </a:rPr>
              <a:t>Installation Work Plans for raceway installations</a:t>
            </a:r>
          </a:p>
          <a:p>
            <a:pPr lvl="1"/>
            <a:endParaRPr lang="en-US" sz="800" dirty="0">
              <a:solidFill>
                <a:schemeClr val="tx1"/>
              </a:solidFill>
              <a:latin typeface="+mn-lt"/>
            </a:endParaRPr>
          </a:p>
          <a:p>
            <a:pPr lvl="0"/>
            <a:r>
              <a:rPr lang="en-US" sz="2400" dirty="0">
                <a:solidFill>
                  <a:schemeClr val="tx1"/>
                </a:solidFill>
                <a:latin typeface="+mn-lt"/>
              </a:rPr>
              <a:t>Milestone 3 - NTP + </a:t>
            </a:r>
            <a:r>
              <a:rPr lang="en-US" sz="2400" dirty="0" smtClean="0">
                <a:solidFill>
                  <a:schemeClr val="tx1"/>
                </a:solidFill>
                <a:latin typeface="+mn-lt"/>
              </a:rPr>
              <a:t>470 </a:t>
            </a:r>
            <a:r>
              <a:rPr lang="en-US" sz="2400" dirty="0">
                <a:solidFill>
                  <a:schemeClr val="tx1"/>
                </a:solidFill>
                <a:latin typeface="+mn-lt"/>
              </a:rPr>
              <a:t>Days</a:t>
            </a:r>
          </a:p>
          <a:p>
            <a:pPr lvl="1"/>
            <a:r>
              <a:rPr lang="en-US" sz="2000" dirty="0">
                <a:solidFill>
                  <a:schemeClr val="tx1"/>
                </a:solidFill>
                <a:latin typeface="+mn-lt"/>
              </a:rPr>
              <a:t>Completion of all </a:t>
            </a:r>
            <a:r>
              <a:rPr lang="en-US" sz="2000" dirty="0" smtClean="0">
                <a:solidFill>
                  <a:schemeClr val="tx1"/>
                </a:solidFill>
                <a:latin typeface="+mn-lt"/>
              </a:rPr>
              <a:t>installation work</a:t>
            </a:r>
          </a:p>
          <a:p>
            <a:pPr lvl="1"/>
            <a:r>
              <a:rPr lang="en-US" sz="2000" dirty="0" smtClean="0">
                <a:solidFill>
                  <a:schemeClr val="tx1"/>
                </a:solidFill>
                <a:latin typeface="+mn-lt"/>
              </a:rPr>
              <a:t>SCI conducted at all work sites</a:t>
            </a:r>
            <a:endParaRPr lang="en-US" sz="2000" dirty="0">
              <a:solidFill>
                <a:schemeClr val="tx1"/>
              </a:solidFill>
              <a:latin typeface="+mn-lt"/>
            </a:endParaRPr>
          </a:p>
          <a:p>
            <a:pPr lvl="1"/>
            <a:r>
              <a:rPr lang="en-US" sz="2000" dirty="0">
                <a:solidFill>
                  <a:schemeClr val="tx1"/>
                </a:solidFill>
                <a:latin typeface="+mn-lt"/>
              </a:rPr>
              <a:t>Submission of all project deliverables for all work </a:t>
            </a:r>
            <a:r>
              <a:rPr lang="en-US" sz="2000" dirty="0" smtClean="0">
                <a:solidFill>
                  <a:schemeClr val="tx1"/>
                </a:solidFill>
                <a:latin typeface="+mn-lt"/>
              </a:rPr>
              <a:t>sites</a:t>
            </a:r>
          </a:p>
          <a:p>
            <a:pPr lvl="1"/>
            <a:endParaRPr lang="en-US" sz="800" dirty="0">
              <a:solidFill>
                <a:schemeClr val="tx1"/>
              </a:solidFill>
              <a:latin typeface="+mn-lt"/>
            </a:endParaRPr>
          </a:p>
          <a:p>
            <a:pPr lvl="0"/>
            <a:r>
              <a:rPr lang="en-US" sz="2400" dirty="0">
                <a:solidFill>
                  <a:schemeClr val="tx1"/>
                </a:solidFill>
                <a:latin typeface="+mn-lt"/>
              </a:rPr>
              <a:t>Milestone 4 - NTP + </a:t>
            </a:r>
            <a:r>
              <a:rPr lang="en-US" sz="2400" dirty="0" smtClean="0">
                <a:solidFill>
                  <a:schemeClr val="tx1"/>
                </a:solidFill>
                <a:latin typeface="+mn-lt"/>
              </a:rPr>
              <a:t>500 </a:t>
            </a:r>
            <a:r>
              <a:rPr lang="en-US" sz="2400" dirty="0">
                <a:solidFill>
                  <a:schemeClr val="tx1"/>
                </a:solidFill>
                <a:latin typeface="+mn-lt"/>
              </a:rPr>
              <a:t>Days</a:t>
            </a:r>
          </a:p>
          <a:p>
            <a:pPr lvl="1"/>
            <a:r>
              <a:rPr lang="en-US" sz="2000" dirty="0">
                <a:solidFill>
                  <a:schemeClr val="tx1"/>
                </a:solidFill>
                <a:latin typeface="+mn-lt"/>
              </a:rPr>
              <a:t>Completion of all punch-list work</a:t>
            </a:r>
          </a:p>
          <a:p>
            <a:pPr lvl="1"/>
            <a:r>
              <a:rPr lang="en-US" sz="2000" dirty="0">
                <a:solidFill>
                  <a:schemeClr val="tx1"/>
                </a:solidFill>
                <a:latin typeface="+mn-lt"/>
              </a:rPr>
              <a:t>Submission of updated project </a:t>
            </a:r>
            <a:r>
              <a:rPr lang="en-US" sz="2000" dirty="0" smtClean="0">
                <a:solidFill>
                  <a:schemeClr val="tx1"/>
                </a:solidFill>
                <a:latin typeface="+mn-lt"/>
              </a:rPr>
              <a:t>deliverables</a:t>
            </a:r>
          </a:p>
          <a:p>
            <a:pPr lvl="1"/>
            <a:r>
              <a:rPr lang="en-US" sz="2000" dirty="0" smtClean="0">
                <a:solidFill>
                  <a:schemeClr val="tx1"/>
                </a:solidFill>
                <a:latin typeface="+mn-lt"/>
              </a:rPr>
              <a:t>Close-out</a:t>
            </a:r>
            <a:endParaRPr lang="en-US" sz="2000" dirty="0">
              <a:solidFill>
                <a:schemeClr val="tx1"/>
              </a:solidFill>
              <a:latin typeface="+mn-lt"/>
            </a:endParaRPr>
          </a:p>
        </p:txBody>
      </p:sp>
    </p:spTree>
    <p:extLst>
      <p:ext uri="{BB962C8B-B14F-4D97-AF65-F5344CB8AC3E}">
        <p14:creationId xmlns:p14="http://schemas.microsoft.com/office/powerpoint/2010/main" val="313969954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17650" y="530225"/>
            <a:ext cx="9220200" cy="615553"/>
          </a:xfrm>
          <a:prstGeom prst="rect">
            <a:avLst/>
          </a:prstGeom>
        </p:spPr>
        <p:txBody>
          <a:bodyPr vert="horz" wrap="square" lIns="0" tIns="0" rIns="0" bIns="0" rtlCol="0">
            <a:spAutoFit/>
          </a:bodyPr>
          <a:lstStyle/>
          <a:p>
            <a:pPr marL="2655570" marR="6350" indent="-2642870" algn="ctr">
              <a:lnSpc>
                <a:spcPct val="100000"/>
              </a:lnSpc>
            </a:pPr>
            <a:r>
              <a:rPr lang="en-US" sz="4000" b="1" dirty="0" smtClean="0">
                <a:latin typeface="+mj-lt"/>
                <a:ea typeface="Tahoma" panose="020B0604030504040204" pitchFamily="34" charset="0"/>
                <a:cs typeface="Tahoma" panose="020B0604030504040204" pitchFamily="34" charset="0"/>
              </a:rPr>
              <a:t>Working Hours</a:t>
            </a:r>
            <a:endParaRPr sz="4000" b="1" dirty="0">
              <a:latin typeface="+mj-lt"/>
              <a:ea typeface="Tahoma" panose="020B0604030504040204" pitchFamily="34" charset="0"/>
              <a:cs typeface="Tahoma" panose="020B0604030504040204" pitchFamily="34" charset="0"/>
            </a:endParaRPr>
          </a:p>
        </p:txBody>
      </p:sp>
      <p:sp>
        <p:nvSpPr>
          <p:cNvPr id="6" name="object 6"/>
          <p:cNvSpPr txBox="1">
            <a:spLocks noGrp="1"/>
          </p:cNvSpPr>
          <p:nvPr>
            <p:ph type="sldNum" sz="quarter" idx="7"/>
          </p:nvPr>
        </p:nvSpPr>
        <p:spPr>
          <a:xfrm>
            <a:off x="11118850" y="8576259"/>
            <a:ext cx="355346" cy="246221"/>
          </a:xfrm>
          <a:prstGeom prst="rect">
            <a:avLst/>
          </a:prstGeom>
        </p:spPr>
        <p:txBody>
          <a:bodyPr vert="horz" wrap="square" lIns="0" tIns="0" rIns="0" bIns="0" rtlCol="0">
            <a:spAutoFit/>
          </a:bodyPr>
          <a:lstStyle/>
          <a:p>
            <a:pPr marL="127000">
              <a:lnSpc>
                <a:spcPct val="100000"/>
              </a:lnSpc>
            </a:pPr>
            <a:fld id="{81D60167-4931-47E6-BA6A-407CBD079E47}" type="slidenum">
              <a:rPr sz="1600" spc="-10" dirty="0">
                <a:latin typeface="Calibri"/>
                <a:cs typeface="Calibri"/>
              </a:rPr>
              <a:t>27</a:t>
            </a:fld>
            <a:endParaRPr sz="1600" dirty="0">
              <a:latin typeface="Calibri"/>
              <a:cs typeface="Calibri"/>
            </a:endParaRPr>
          </a:p>
        </p:txBody>
      </p:sp>
      <p:sp>
        <p:nvSpPr>
          <p:cNvPr id="5" name="Content Placeholder 1"/>
          <p:cNvSpPr txBox="1">
            <a:spLocks/>
          </p:cNvSpPr>
          <p:nvPr/>
        </p:nvSpPr>
        <p:spPr bwMode="auto">
          <a:xfrm>
            <a:off x="1136649" y="2206625"/>
            <a:ext cx="10363201"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noAutofit/>
          </a:bodyPr>
          <a:lstStyle>
            <a:lvl1pPr marL="341313" indent="-341313" algn="l" defTabSz="912813" rtl="0" eaLnBrk="0" fontAlgn="base" hangingPunct="0">
              <a:spcBef>
                <a:spcPct val="20000"/>
              </a:spcBef>
              <a:spcAft>
                <a:spcPct val="0"/>
              </a:spcAft>
              <a:buFont typeface="Arial" charset="0"/>
              <a:buChar char="•"/>
              <a:defRPr sz="3200" kern="1200">
                <a:solidFill>
                  <a:schemeClr val="bg1"/>
                </a:solidFill>
                <a:latin typeface="Tahoma"/>
                <a:ea typeface="+mn-ea"/>
                <a:cs typeface="Tahoma"/>
              </a:defRPr>
            </a:lvl1pPr>
            <a:lvl2pPr marL="741363" indent="-284163" algn="l" defTabSz="912813" rtl="0" eaLnBrk="0" fontAlgn="base" hangingPunct="0">
              <a:spcBef>
                <a:spcPct val="20000"/>
              </a:spcBef>
              <a:spcAft>
                <a:spcPct val="0"/>
              </a:spcAft>
              <a:buFont typeface="Arial" charset="0"/>
              <a:buChar char="–"/>
              <a:defRPr sz="2800" kern="1200">
                <a:solidFill>
                  <a:schemeClr val="bg1"/>
                </a:solidFill>
                <a:latin typeface="Tahoma"/>
                <a:ea typeface="+mn-ea"/>
                <a:cs typeface="Tahoma"/>
              </a:defRPr>
            </a:lvl2pPr>
            <a:lvl3pPr marL="1141413" indent="-227013" algn="l" defTabSz="912813" rtl="0" eaLnBrk="0" fontAlgn="base" hangingPunct="0">
              <a:spcBef>
                <a:spcPct val="20000"/>
              </a:spcBef>
              <a:spcAft>
                <a:spcPct val="0"/>
              </a:spcAft>
              <a:buFont typeface="Arial" charset="0"/>
              <a:buChar char="•"/>
              <a:defRPr sz="2400" kern="1200">
                <a:solidFill>
                  <a:schemeClr val="bg1"/>
                </a:solidFill>
                <a:latin typeface="Tahoma"/>
                <a:ea typeface="+mn-ea"/>
                <a:cs typeface="Tahoma"/>
              </a:defRPr>
            </a:lvl3pPr>
            <a:lvl4pPr marL="1598613" indent="-227013" algn="l" defTabSz="912813" rtl="0" eaLnBrk="0" fontAlgn="base" hangingPunct="0">
              <a:spcBef>
                <a:spcPct val="20000"/>
              </a:spcBef>
              <a:spcAft>
                <a:spcPct val="0"/>
              </a:spcAft>
              <a:buFont typeface="Arial" charset="0"/>
              <a:buChar char="–"/>
              <a:defRPr sz="2000" kern="1200">
                <a:solidFill>
                  <a:schemeClr val="bg1"/>
                </a:solidFill>
                <a:latin typeface="Tahoma"/>
                <a:ea typeface="+mn-ea"/>
                <a:cs typeface="Tahoma"/>
              </a:defRPr>
            </a:lvl4pPr>
            <a:lvl5pPr marL="2055813" indent="-227013" algn="l" defTabSz="912813" rtl="0" eaLnBrk="0" fontAlgn="base" hangingPunct="0">
              <a:spcBef>
                <a:spcPct val="20000"/>
              </a:spcBef>
              <a:spcAft>
                <a:spcPct val="0"/>
              </a:spcAft>
              <a:buFont typeface="Arial" charset="0"/>
              <a:buChar char="»"/>
              <a:defRPr sz="2000" kern="1200">
                <a:solidFill>
                  <a:schemeClr val="bg1"/>
                </a:solidFill>
                <a:latin typeface="Tahoma"/>
                <a:ea typeface="+mn-ea"/>
                <a:cs typeface="Tahoma"/>
              </a:defRPr>
            </a:lvl5pPr>
            <a:lvl6pPr marL="251430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53"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99"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4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r>
              <a:rPr lang="en-US" sz="2800" dirty="0">
                <a:solidFill>
                  <a:schemeClr val="tx1"/>
                </a:solidFill>
                <a:latin typeface="+mn-lt"/>
              </a:rPr>
              <a:t>Typical hours are 2300 to </a:t>
            </a:r>
            <a:r>
              <a:rPr lang="en-US" sz="2800" dirty="0" smtClean="0">
                <a:solidFill>
                  <a:schemeClr val="tx1"/>
                </a:solidFill>
                <a:latin typeface="+mn-lt"/>
              </a:rPr>
              <a:t>0500</a:t>
            </a:r>
          </a:p>
          <a:p>
            <a:pPr lvl="0"/>
            <a:endParaRPr lang="en-US" sz="800" dirty="0">
              <a:solidFill>
                <a:schemeClr val="tx1"/>
              </a:solidFill>
              <a:latin typeface="+mn-lt"/>
            </a:endParaRPr>
          </a:p>
          <a:p>
            <a:pPr lvl="0"/>
            <a:r>
              <a:rPr lang="en-US" sz="2800" dirty="0">
                <a:solidFill>
                  <a:schemeClr val="tx1"/>
                </a:solidFill>
                <a:latin typeface="+mn-lt"/>
              </a:rPr>
              <a:t>The </a:t>
            </a:r>
            <a:r>
              <a:rPr lang="en-US" sz="2800" dirty="0" smtClean="0">
                <a:solidFill>
                  <a:schemeClr val="tx1"/>
                </a:solidFill>
                <a:latin typeface="+mn-lt"/>
              </a:rPr>
              <a:t>work week officially </a:t>
            </a:r>
            <a:r>
              <a:rPr lang="en-US" sz="2800" dirty="0">
                <a:solidFill>
                  <a:schemeClr val="tx1"/>
                </a:solidFill>
                <a:latin typeface="+mn-lt"/>
              </a:rPr>
              <a:t>starts at 2300 </a:t>
            </a:r>
            <a:r>
              <a:rPr lang="en-US" sz="2800" dirty="0" smtClean="0">
                <a:solidFill>
                  <a:schemeClr val="tx1"/>
                </a:solidFill>
                <a:latin typeface="+mn-lt"/>
              </a:rPr>
              <a:t>on Sunday</a:t>
            </a:r>
          </a:p>
          <a:p>
            <a:pPr lvl="0"/>
            <a:endParaRPr lang="en-US" sz="800" dirty="0">
              <a:solidFill>
                <a:schemeClr val="tx1"/>
              </a:solidFill>
              <a:latin typeface="+mn-lt"/>
            </a:endParaRPr>
          </a:p>
          <a:p>
            <a:pPr lvl="0"/>
            <a:r>
              <a:rPr lang="en-US" sz="2800" dirty="0">
                <a:solidFill>
                  <a:schemeClr val="tx1"/>
                </a:solidFill>
                <a:latin typeface="+mn-lt"/>
              </a:rPr>
              <a:t>Standard schedule shall be no more than 5 days a week, 8 hours a day unless approved by </a:t>
            </a:r>
            <a:r>
              <a:rPr lang="en-US" sz="2800" dirty="0" smtClean="0">
                <a:solidFill>
                  <a:schemeClr val="tx1"/>
                </a:solidFill>
                <a:latin typeface="+mn-lt"/>
              </a:rPr>
              <a:t>WMATA</a:t>
            </a:r>
          </a:p>
          <a:p>
            <a:pPr lvl="0"/>
            <a:endParaRPr lang="en-US" sz="800" dirty="0">
              <a:solidFill>
                <a:schemeClr val="tx1"/>
              </a:solidFill>
              <a:latin typeface="+mn-lt"/>
            </a:endParaRPr>
          </a:p>
          <a:p>
            <a:pPr lvl="0"/>
            <a:r>
              <a:rPr lang="en-US" sz="2800" dirty="0">
                <a:solidFill>
                  <a:schemeClr val="tx1"/>
                </a:solidFill>
                <a:latin typeface="+mn-lt"/>
              </a:rPr>
              <a:t>Contractor can </a:t>
            </a:r>
            <a:r>
              <a:rPr lang="en-US" sz="2800" dirty="0" smtClean="0">
                <a:solidFill>
                  <a:schemeClr val="tx1"/>
                </a:solidFill>
                <a:latin typeface="+mn-lt"/>
              </a:rPr>
              <a:t>set-up </a:t>
            </a:r>
            <a:r>
              <a:rPr lang="en-US" sz="2800" dirty="0">
                <a:solidFill>
                  <a:schemeClr val="tx1"/>
                </a:solidFill>
                <a:latin typeface="+mn-lt"/>
              </a:rPr>
              <a:t>and stage work and materials at a mezzanine at 2200 when  authorized by a Station Manager on a case-by-case basis</a:t>
            </a:r>
            <a:r>
              <a:rPr lang="en-US" sz="2800" dirty="0">
                <a:solidFill>
                  <a:schemeClr val="tx1"/>
                </a:solidFill>
              </a:rPr>
              <a:t>	</a:t>
            </a:r>
          </a:p>
        </p:txBody>
      </p:sp>
    </p:spTree>
    <p:extLst>
      <p:ext uri="{BB962C8B-B14F-4D97-AF65-F5344CB8AC3E}">
        <p14:creationId xmlns:p14="http://schemas.microsoft.com/office/powerpoint/2010/main" val="31898558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17650" y="530225"/>
            <a:ext cx="9220200" cy="615553"/>
          </a:xfrm>
          <a:prstGeom prst="rect">
            <a:avLst/>
          </a:prstGeom>
        </p:spPr>
        <p:txBody>
          <a:bodyPr vert="horz" wrap="square" lIns="0" tIns="0" rIns="0" bIns="0" rtlCol="0">
            <a:spAutoFit/>
          </a:bodyPr>
          <a:lstStyle/>
          <a:p>
            <a:pPr marL="2655570" marR="6350" indent="-2642870" algn="ctr">
              <a:lnSpc>
                <a:spcPct val="100000"/>
              </a:lnSpc>
            </a:pPr>
            <a:r>
              <a:rPr lang="en-US" sz="4000" b="1" dirty="0" smtClean="0">
                <a:latin typeface="+mj-lt"/>
                <a:ea typeface="Tahoma" panose="020B0604030504040204" pitchFamily="34" charset="0"/>
                <a:cs typeface="Tahoma" panose="020B0604030504040204" pitchFamily="34" charset="0"/>
              </a:rPr>
              <a:t>Liquidated Damages</a:t>
            </a:r>
            <a:endParaRPr sz="4000" b="1" dirty="0">
              <a:latin typeface="+mj-lt"/>
              <a:ea typeface="Tahoma" panose="020B0604030504040204" pitchFamily="34" charset="0"/>
              <a:cs typeface="Tahoma" panose="020B0604030504040204" pitchFamily="34" charset="0"/>
            </a:endParaRPr>
          </a:p>
        </p:txBody>
      </p:sp>
      <p:sp>
        <p:nvSpPr>
          <p:cNvPr id="6" name="object 6"/>
          <p:cNvSpPr txBox="1">
            <a:spLocks noGrp="1"/>
          </p:cNvSpPr>
          <p:nvPr>
            <p:ph type="sldNum" sz="quarter" idx="7"/>
          </p:nvPr>
        </p:nvSpPr>
        <p:spPr>
          <a:xfrm>
            <a:off x="11118850" y="8576259"/>
            <a:ext cx="355346" cy="246221"/>
          </a:xfrm>
          <a:prstGeom prst="rect">
            <a:avLst/>
          </a:prstGeom>
        </p:spPr>
        <p:txBody>
          <a:bodyPr vert="horz" wrap="square" lIns="0" tIns="0" rIns="0" bIns="0" rtlCol="0">
            <a:spAutoFit/>
          </a:bodyPr>
          <a:lstStyle/>
          <a:p>
            <a:pPr marL="127000">
              <a:lnSpc>
                <a:spcPct val="100000"/>
              </a:lnSpc>
            </a:pPr>
            <a:fld id="{81D60167-4931-47E6-BA6A-407CBD079E47}" type="slidenum">
              <a:rPr sz="1600" spc="-10" dirty="0">
                <a:latin typeface="Calibri"/>
                <a:cs typeface="Calibri"/>
              </a:rPr>
              <a:t>28</a:t>
            </a:fld>
            <a:endParaRPr sz="1600" dirty="0">
              <a:latin typeface="Calibri"/>
              <a:cs typeface="Calibri"/>
            </a:endParaRPr>
          </a:p>
        </p:txBody>
      </p:sp>
      <p:sp>
        <p:nvSpPr>
          <p:cNvPr id="5" name="Content Placeholder 1"/>
          <p:cNvSpPr txBox="1">
            <a:spLocks/>
          </p:cNvSpPr>
          <p:nvPr/>
        </p:nvSpPr>
        <p:spPr bwMode="auto">
          <a:xfrm>
            <a:off x="1136649" y="2206625"/>
            <a:ext cx="10363201"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noAutofit/>
          </a:bodyPr>
          <a:lstStyle>
            <a:lvl1pPr marL="341313" indent="-341313" algn="l" defTabSz="912813" rtl="0" eaLnBrk="0" fontAlgn="base" hangingPunct="0">
              <a:spcBef>
                <a:spcPct val="20000"/>
              </a:spcBef>
              <a:spcAft>
                <a:spcPct val="0"/>
              </a:spcAft>
              <a:buFont typeface="Arial" charset="0"/>
              <a:buChar char="•"/>
              <a:defRPr sz="3200" kern="1200">
                <a:solidFill>
                  <a:schemeClr val="bg1"/>
                </a:solidFill>
                <a:latin typeface="Tahoma"/>
                <a:ea typeface="+mn-ea"/>
                <a:cs typeface="Tahoma"/>
              </a:defRPr>
            </a:lvl1pPr>
            <a:lvl2pPr marL="741363" indent="-284163" algn="l" defTabSz="912813" rtl="0" eaLnBrk="0" fontAlgn="base" hangingPunct="0">
              <a:spcBef>
                <a:spcPct val="20000"/>
              </a:spcBef>
              <a:spcAft>
                <a:spcPct val="0"/>
              </a:spcAft>
              <a:buFont typeface="Arial" charset="0"/>
              <a:buChar char="–"/>
              <a:defRPr sz="2800" kern="1200">
                <a:solidFill>
                  <a:schemeClr val="bg1"/>
                </a:solidFill>
                <a:latin typeface="Tahoma"/>
                <a:ea typeface="+mn-ea"/>
                <a:cs typeface="Tahoma"/>
              </a:defRPr>
            </a:lvl2pPr>
            <a:lvl3pPr marL="1141413" indent="-227013" algn="l" defTabSz="912813" rtl="0" eaLnBrk="0" fontAlgn="base" hangingPunct="0">
              <a:spcBef>
                <a:spcPct val="20000"/>
              </a:spcBef>
              <a:spcAft>
                <a:spcPct val="0"/>
              </a:spcAft>
              <a:buFont typeface="Arial" charset="0"/>
              <a:buChar char="•"/>
              <a:defRPr sz="2400" kern="1200">
                <a:solidFill>
                  <a:schemeClr val="bg1"/>
                </a:solidFill>
                <a:latin typeface="Tahoma"/>
                <a:ea typeface="+mn-ea"/>
                <a:cs typeface="Tahoma"/>
              </a:defRPr>
            </a:lvl3pPr>
            <a:lvl4pPr marL="1598613" indent="-227013" algn="l" defTabSz="912813" rtl="0" eaLnBrk="0" fontAlgn="base" hangingPunct="0">
              <a:spcBef>
                <a:spcPct val="20000"/>
              </a:spcBef>
              <a:spcAft>
                <a:spcPct val="0"/>
              </a:spcAft>
              <a:buFont typeface="Arial" charset="0"/>
              <a:buChar char="–"/>
              <a:defRPr sz="2000" kern="1200">
                <a:solidFill>
                  <a:schemeClr val="bg1"/>
                </a:solidFill>
                <a:latin typeface="Tahoma"/>
                <a:ea typeface="+mn-ea"/>
                <a:cs typeface="Tahoma"/>
              </a:defRPr>
            </a:lvl4pPr>
            <a:lvl5pPr marL="2055813" indent="-227013" algn="l" defTabSz="912813" rtl="0" eaLnBrk="0" fontAlgn="base" hangingPunct="0">
              <a:spcBef>
                <a:spcPct val="20000"/>
              </a:spcBef>
              <a:spcAft>
                <a:spcPct val="0"/>
              </a:spcAft>
              <a:buFont typeface="Arial" charset="0"/>
              <a:buChar char="»"/>
              <a:defRPr sz="2000" kern="1200">
                <a:solidFill>
                  <a:schemeClr val="bg1"/>
                </a:solidFill>
                <a:latin typeface="Tahoma"/>
                <a:ea typeface="+mn-ea"/>
                <a:cs typeface="Tahoma"/>
              </a:defRPr>
            </a:lvl5pPr>
            <a:lvl6pPr marL="251430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53"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99"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4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r>
              <a:rPr lang="en-US" sz="2800" dirty="0">
                <a:solidFill>
                  <a:schemeClr val="tx1"/>
                </a:solidFill>
                <a:latin typeface="+mn-lt"/>
              </a:rPr>
              <a:t>If Contractor fails to complete portions or all of the work with the specified contract performance time, it shall pay the Authority as liquidated damages the sums per day as separate damages for each specified completion </a:t>
            </a:r>
            <a:r>
              <a:rPr lang="en-US" sz="2800" dirty="0" smtClean="0">
                <a:solidFill>
                  <a:schemeClr val="tx1"/>
                </a:solidFill>
                <a:latin typeface="+mn-lt"/>
              </a:rPr>
              <a:t>requirement</a:t>
            </a:r>
          </a:p>
          <a:p>
            <a:pPr lvl="0"/>
            <a:endParaRPr lang="en-US" sz="800" dirty="0">
              <a:solidFill>
                <a:schemeClr val="tx1"/>
              </a:solidFill>
              <a:latin typeface="+mn-lt"/>
            </a:endParaRPr>
          </a:p>
          <a:p>
            <a:pPr lvl="0"/>
            <a:r>
              <a:rPr lang="en-US" sz="2800" dirty="0">
                <a:solidFill>
                  <a:schemeClr val="tx1"/>
                </a:solidFill>
                <a:latin typeface="+mn-lt"/>
              </a:rPr>
              <a:t>Liquidated Damages by Milestone</a:t>
            </a:r>
          </a:p>
          <a:p>
            <a:pPr lvl="1"/>
            <a:r>
              <a:rPr lang="en-US" sz="2400" dirty="0">
                <a:solidFill>
                  <a:schemeClr val="tx1"/>
                </a:solidFill>
                <a:latin typeface="+mn-lt"/>
              </a:rPr>
              <a:t>Milestone 1 – </a:t>
            </a:r>
            <a:r>
              <a:rPr lang="en-US" sz="2400" dirty="0" smtClean="0">
                <a:solidFill>
                  <a:schemeClr val="tx1"/>
                </a:solidFill>
                <a:latin typeface="+mn-lt"/>
              </a:rPr>
              <a:t>none </a:t>
            </a:r>
            <a:r>
              <a:rPr lang="en-US" sz="2400" dirty="0">
                <a:solidFill>
                  <a:schemeClr val="tx1"/>
                </a:solidFill>
                <a:latin typeface="+mn-lt"/>
              </a:rPr>
              <a:t>assessed</a:t>
            </a:r>
          </a:p>
          <a:p>
            <a:pPr lvl="1"/>
            <a:r>
              <a:rPr lang="en-US" sz="2400" dirty="0">
                <a:solidFill>
                  <a:schemeClr val="tx1"/>
                </a:solidFill>
                <a:latin typeface="+mn-lt"/>
              </a:rPr>
              <a:t>Milestone 2 – </a:t>
            </a:r>
            <a:r>
              <a:rPr lang="en-US" sz="2400" dirty="0" smtClean="0">
                <a:solidFill>
                  <a:schemeClr val="tx1"/>
                </a:solidFill>
                <a:latin typeface="+mn-lt"/>
              </a:rPr>
              <a:t>none </a:t>
            </a:r>
            <a:r>
              <a:rPr lang="en-US" sz="2400" dirty="0">
                <a:solidFill>
                  <a:schemeClr val="tx1"/>
                </a:solidFill>
                <a:latin typeface="+mn-lt"/>
              </a:rPr>
              <a:t>assessed</a:t>
            </a:r>
          </a:p>
          <a:p>
            <a:pPr lvl="1"/>
            <a:r>
              <a:rPr lang="en-US" sz="2400" dirty="0">
                <a:solidFill>
                  <a:schemeClr val="tx1"/>
                </a:solidFill>
                <a:latin typeface="+mn-lt"/>
              </a:rPr>
              <a:t>Milestone 3 – $2000/day</a:t>
            </a:r>
          </a:p>
          <a:p>
            <a:pPr lvl="1"/>
            <a:r>
              <a:rPr lang="en-US" sz="2400" dirty="0">
                <a:solidFill>
                  <a:schemeClr val="tx1"/>
                </a:solidFill>
                <a:latin typeface="+mn-lt"/>
              </a:rPr>
              <a:t>Milestone 4 – $2000/day</a:t>
            </a:r>
          </a:p>
          <a:p>
            <a:endParaRPr lang="en-US" sz="800" dirty="0" smtClean="0">
              <a:solidFill>
                <a:schemeClr val="tx1"/>
              </a:solidFill>
              <a:latin typeface="+mn-lt"/>
            </a:endParaRPr>
          </a:p>
          <a:p>
            <a:r>
              <a:rPr lang="en-US" sz="2800" dirty="0" smtClean="0">
                <a:solidFill>
                  <a:schemeClr val="tx1"/>
                </a:solidFill>
                <a:latin typeface="+mn-lt"/>
              </a:rPr>
              <a:t>Liquidated </a:t>
            </a:r>
            <a:r>
              <a:rPr lang="en-US" sz="2800" dirty="0">
                <a:solidFill>
                  <a:schemeClr val="tx1"/>
                </a:solidFill>
                <a:latin typeface="+mn-lt"/>
              </a:rPr>
              <a:t>Damages will continue to accrue until work is completed</a:t>
            </a:r>
          </a:p>
        </p:txBody>
      </p:sp>
    </p:spTree>
    <p:extLst>
      <p:ext uri="{BB962C8B-B14F-4D97-AF65-F5344CB8AC3E}">
        <p14:creationId xmlns:p14="http://schemas.microsoft.com/office/powerpoint/2010/main" val="306151021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17650" y="530225"/>
            <a:ext cx="9220200" cy="615553"/>
          </a:xfrm>
          <a:prstGeom prst="rect">
            <a:avLst/>
          </a:prstGeom>
        </p:spPr>
        <p:txBody>
          <a:bodyPr vert="horz" wrap="square" lIns="0" tIns="0" rIns="0" bIns="0" rtlCol="0">
            <a:spAutoFit/>
          </a:bodyPr>
          <a:lstStyle/>
          <a:p>
            <a:pPr marL="2655570" marR="6350" indent="-2642870" algn="ctr">
              <a:lnSpc>
                <a:spcPct val="100000"/>
              </a:lnSpc>
            </a:pPr>
            <a:r>
              <a:rPr lang="en-US" sz="4000" b="1" dirty="0" smtClean="0">
                <a:latin typeface="+mj-lt"/>
                <a:ea typeface="Tahoma" panose="020B0604030504040204" pitchFamily="34" charset="0"/>
                <a:cs typeface="Tahoma" panose="020B0604030504040204" pitchFamily="34" charset="0"/>
              </a:rPr>
              <a:t>Bid Sheets</a:t>
            </a:r>
            <a:endParaRPr sz="4000" b="1" dirty="0">
              <a:latin typeface="+mj-lt"/>
              <a:ea typeface="Tahoma" panose="020B0604030504040204" pitchFamily="34" charset="0"/>
              <a:cs typeface="Tahoma" panose="020B0604030504040204" pitchFamily="34" charset="0"/>
            </a:endParaRPr>
          </a:p>
        </p:txBody>
      </p:sp>
      <p:sp>
        <p:nvSpPr>
          <p:cNvPr id="6" name="object 6"/>
          <p:cNvSpPr txBox="1">
            <a:spLocks noGrp="1"/>
          </p:cNvSpPr>
          <p:nvPr>
            <p:ph type="sldNum" sz="quarter" idx="7"/>
          </p:nvPr>
        </p:nvSpPr>
        <p:spPr>
          <a:xfrm>
            <a:off x="11118850" y="8576259"/>
            <a:ext cx="355346" cy="246221"/>
          </a:xfrm>
          <a:prstGeom prst="rect">
            <a:avLst/>
          </a:prstGeom>
        </p:spPr>
        <p:txBody>
          <a:bodyPr vert="horz" wrap="square" lIns="0" tIns="0" rIns="0" bIns="0" rtlCol="0">
            <a:spAutoFit/>
          </a:bodyPr>
          <a:lstStyle/>
          <a:p>
            <a:pPr marL="127000">
              <a:lnSpc>
                <a:spcPct val="100000"/>
              </a:lnSpc>
            </a:pPr>
            <a:fld id="{81D60167-4931-47E6-BA6A-407CBD079E47}" type="slidenum">
              <a:rPr sz="1600" spc="-10" dirty="0">
                <a:latin typeface="Calibri"/>
                <a:cs typeface="Calibri"/>
              </a:rPr>
              <a:t>29</a:t>
            </a:fld>
            <a:endParaRPr sz="1600" dirty="0">
              <a:latin typeface="Calibri"/>
              <a:cs typeface="Calibri"/>
            </a:endParaRPr>
          </a:p>
        </p:txBody>
      </p:sp>
      <p:sp>
        <p:nvSpPr>
          <p:cNvPr id="5" name="Content Placeholder 1"/>
          <p:cNvSpPr txBox="1">
            <a:spLocks/>
          </p:cNvSpPr>
          <p:nvPr/>
        </p:nvSpPr>
        <p:spPr bwMode="auto">
          <a:xfrm>
            <a:off x="1136649" y="2206625"/>
            <a:ext cx="10363201"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noAutofit/>
          </a:bodyPr>
          <a:lstStyle>
            <a:lvl1pPr marL="341313" indent="-341313" algn="l" defTabSz="912813" rtl="0" eaLnBrk="0" fontAlgn="base" hangingPunct="0">
              <a:spcBef>
                <a:spcPct val="20000"/>
              </a:spcBef>
              <a:spcAft>
                <a:spcPct val="0"/>
              </a:spcAft>
              <a:buFont typeface="Arial" charset="0"/>
              <a:buChar char="•"/>
              <a:defRPr sz="3200" kern="1200">
                <a:solidFill>
                  <a:schemeClr val="bg1"/>
                </a:solidFill>
                <a:latin typeface="Tahoma"/>
                <a:ea typeface="+mn-ea"/>
                <a:cs typeface="Tahoma"/>
              </a:defRPr>
            </a:lvl1pPr>
            <a:lvl2pPr marL="741363" indent="-284163" algn="l" defTabSz="912813" rtl="0" eaLnBrk="0" fontAlgn="base" hangingPunct="0">
              <a:spcBef>
                <a:spcPct val="20000"/>
              </a:spcBef>
              <a:spcAft>
                <a:spcPct val="0"/>
              </a:spcAft>
              <a:buFont typeface="Arial" charset="0"/>
              <a:buChar char="–"/>
              <a:defRPr sz="2800" kern="1200">
                <a:solidFill>
                  <a:schemeClr val="bg1"/>
                </a:solidFill>
                <a:latin typeface="Tahoma"/>
                <a:ea typeface="+mn-ea"/>
                <a:cs typeface="Tahoma"/>
              </a:defRPr>
            </a:lvl2pPr>
            <a:lvl3pPr marL="1141413" indent="-227013" algn="l" defTabSz="912813" rtl="0" eaLnBrk="0" fontAlgn="base" hangingPunct="0">
              <a:spcBef>
                <a:spcPct val="20000"/>
              </a:spcBef>
              <a:spcAft>
                <a:spcPct val="0"/>
              </a:spcAft>
              <a:buFont typeface="Arial" charset="0"/>
              <a:buChar char="•"/>
              <a:defRPr sz="2400" kern="1200">
                <a:solidFill>
                  <a:schemeClr val="bg1"/>
                </a:solidFill>
                <a:latin typeface="Tahoma"/>
                <a:ea typeface="+mn-ea"/>
                <a:cs typeface="Tahoma"/>
              </a:defRPr>
            </a:lvl3pPr>
            <a:lvl4pPr marL="1598613" indent="-227013" algn="l" defTabSz="912813" rtl="0" eaLnBrk="0" fontAlgn="base" hangingPunct="0">
              <a:spcBef>
                <a:spcPct val="20000"/>
              </a:spcBef>
              <a:spcAft>
                <a:spcPct val="0"/>
              </a:spcAft>
              <a:buFont typeface="Arial" charset="0"/>
              <a:buChar char="–"/>
              <a:defRPr sz="2000" kern="1200">
                <a:solidFill>
                  <a:schemeClr val="bg1"/>
                </a:solidFill>
                <a:latin typeface="Tahoma"/>
                <a:ea typeface="+mn-ea"/>
                <a:cs typeface="Tahoma"/>
              </a:defRPr>
            </a:lvl4pPr>
            <a:lvl5pPr marL="2055813" indent="-227013" algn="l" defTabSz="912813" rtl="0" eaLnBrk="0" fontAlgn="base" hangingPunct="0">
              <a:spcBef>
                <a:spcPct val="20000"/>
              </a:spcBef>
              <a:spcAft>
                <a:spcPct val="0"/>
              </a:spcAft>
              <a:buFont typeface="Arial" charset="0"/>
              <a:buChar char="»"/>
              <a:defRPr sz="2000" kern="1200">
                <a:solidFill>
                  <a:schemeClr val="bg1"/>
                </a:solidFill>
                <a:latin typeface="Tahoma"/>
                <a:ea typeface="+mn-ea"/>
                <a:cs typeface="Tahoma"/>
              </a:defRPr>
            </a:lvl5pPr>
            <a:lvl6pPr marL="251430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53"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99"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4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r>
              <a:rPr lang="en-US" sz="2800" dirty="0">
                <a:solidFill>
                  <a:schemeClr val="tx1"/>
                </a:solidFill>
                <a:latin typeface="+mn-lt"/>
              </a:rPr>
              <a:t>Separate line item for each of 83 mezzanines at which work is to be </a:t>
            </a:r>
            <a:r>
              <a:rPr lang="en-US" sz="2800" dirty="0" smtClean="0">
                <a:solidFill>
                  <a:schemeClr val="tx1"/>
                </a:solidFill>
                <a:latin typeface="+mn-lt"/>
              </a:rPr>
              <a:t>performed</a:t>
            </a:r>
          </a:p>
          <a:p>
            <a:pPr lvl="0"/>
            <a:endParaRPr lang="en-US" sz="800" dirty="0">
              <a:solidFill>
                <a:schemeClr val="tx1"/>
              </a:solidFill>
              <a:latin typeface="+mn-lt"/>
            </a:endParaRPr>
          </a:p>
          <a:p>
            <a:pPr lvl="0"/>
            <a:r>
              <a:rPr lang="en-US" sz="2800" dirty="0">
                <a:solidFill>
                  <a:schemeClr val="tx1"/>
                </a:solidFill>
                <a:latin typeface="+mn-lt"/>
              </a:rPr>
              <a:t>Contractor must provide totals for Labor and Products &amp; Materials at each </a:t>
            </a:r>
            <a:r>
              <a:rPr lang="en-US" sz="2800" dirty="0" smtClean="0">
                <a:solidFill>
                  <a:schemeClr val="tx1"/>
                </a:solidFill>
                <a:latin typeface="+mn-lt"/>
              </a:rPr>
              <a:t>mezzanine</a:t>
            </a:r>
          </a:p>
          <a:p>
            <a:pPr lvl="0"/>
            <a:endParaRPr lang="en-US" sz="800" dirty="0">
              <a:solidFill>
                <a:schemeClr val="tx1"/>
              </a:solidFill>
              <a:latin typeface="+mn-lt"/>
            </a:endParaRPr>
          </a:p>
          <a:p>
            <a:pPr lvl="0"/>
            <a:r>
              <a:rPr lang="en-US" sz="2800" dirty="0">
                <a:solidFill>
                  <a:schemeClr val="tx1"/>
                </a:solidFill>
                <a:latin typeface="+mn-lt"/>
              </a:rPr>
              <a:t>Bid must also include $40,000 allowance for Labor and Products &amp; Materials as required for Task 9 (line item  84</a:t>
            </a:r>
            <a:r>
              <a:rPr lang="en-US" sz="2800" dirty="0" smtClean="0">
                <a:solidFill>
                  <a:schemeClr val="tx1"/>
                </a:solidFill>
                <a:latin typeface="+mn-lt"/>
              </a:rPr>
              <a:t>)</a:t>
            </a:r>
          </a:p>
          <a:p>
            <a:pPr lvl="0"/>
            <a:endParaRPr lang="en-US" sz="800" dirty="0">
              <a:solidFill>
                <a:schemeClr val="tx1"/>
              </a:solidFill>
              <a:latin typeface="+mn-lt"/>
            </a:endParaRPr>
          </a:p>
          <a:p>
            <a:pPr lvl="0"/>
            <a:r>
              <a:rPr lang="en-US" sz="2800" dirty="0">
                <a:solidFill>
                  <a:schemeClr val="tx1"/>
                </a:solidFill>
                <a:latin typeface="+mn-lt"/>
              </a:rPr>
              <a:t>Separate line items for Mobilization costs and RRPL </a:t>
            </a:r>
            <a:r>
              <a:rPr lang="en-US" sz="2800" dirty="0" smtClean="0">
                <a:solidFill>
                  <a:schemeClr val="tx1"/>
                </a:solidFill>
                <a:latin typeface="+mn-lt"/>
              </a:rPr>
              <a:t>Insurance</a:t>
            </a:r>
          </a:p>
          <a:p>
            <a:pPr lvl="0"/>
            <a:endParaRPr lang="en-US" sz="800" dirty="0">
              <a:solidFill>
                <a:schemeClr val="tx1"/>
              </a:solidFill>
              <a:latin typeface="+mn-lt"/>
            </a:endParaRPr>
          </a:p>
          <a:p>
            <a:pPr lvl="0"/>
            <a:r>
              <a:rPr lang="en-US" sz="2800" dirty="0">
                <a:solidFill>
                  <a:schemeClr val="tx1"/>
                </a:solidFill>
                <a:latin typeface="+mn-lt"/>
              </a:rPr>
              <a:t>Sample pricing for Task 9</a:t>
            </a:r>
          </a:p>
        </p:txBody>
      </p:sp>
    </p:spTree>
    <p:extLst>
      <p:ext uri="{BB962C8B-B14F-4D97-AF65-F5344CB8AC3E}">
        <p14:creationId xmlns:p14="http://schemas.microsoft.com/office/powerpoint/2010/main" val="26956008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17650" y="530225"/>
            <a:ext cx="9220200" cy="615553"/>
          </a:xfrm>
          <a:prstGeom prst="rect">
            <a:avLst/>
          </a:prstGeom>
        </p:spPr>
        <p:txBody>
          <a:bodyPr vert="horz" wrap="square" lIns="0" tIns="0" rIns="0" bIns="0" rtlCol="0">
            <a:spAutoFit/>
          </a:bodyPr>
          <a:lstStyle/>
          <a:p>
            <a:pPr marL="2655570" marR="6350" indent="-2642870" algn="ctr">
              <a:lnSpc>
                <a:spcPct val="100000"/>
              </a:lnSpc>
            </a:pPr>
            <a:r>
              <a:rPr lang="en-US" sz="4000" b="1" dirty="0" smtClean="0">
                <a:latin typeface="+mj-lt"/>
                <a:ea typeface="Tahoma" panose="020B0604030504040204" pitchFamily="34" charset="0"/>
                <a:cs typeface="Tahoma" panose="020B0604030504040204" pitchFamily="34" charset="0"/>
              </a:rPr>
              <a:t>Meeting Purpose</a:t>
            </a:r>
            <a:endParaRPr sz="4000" b="1" dirty="0">
              <a:latin typeface="+mj-lt"/>
              <a:ea typeface="Tahoma" panose="020B0604030504040204" pitchFamily="34" charset="0"/>
              <a:cs typeface="Tahoma" panose="020B0604030504040204" pitchFamily="34" charset="0"/>
            </a:endParaRPr>
          </a:p>
        </p:txBody>
      </p:sp>
      <p:sp>
        <p:nvSpPr>
          <p:cNvPr id="6" name="object 6"/>
          <p:cNvSpPr txBox="1">
            <a:spLocks noGrp="1"/>
          </p:cNvSpPr>
          <p:nvPr>
            <p:ph type="sldNum" sz="quarter" idx="7"/>
          </p:nvPr>
        </p:nvSpPr>
        <p:spPr>
          <a:prstGeom prst="rect">
            <a:avLst/>
          </a:prstGeom>
        </p:spPr>
        <p:txBody>
          <a:bodyPr vert="horz" wrap="square" lIns="0" tIns="0" rIns="0" bIns="0" rtlCol="0">
            <a:spAutoFit/>
          </a:bodyPr>
          <a:lstStyle/>
          <a:p>
            <a:pPr marL="127000">
              <a:lnSpc>
                <a:spcPct val="100000"/>
              </a:lnSpc>
            </a:pPr>
            <a:fld id="{81D60167-4931-47E6-BA6A-407CBD079E47}" type="slidenum">
              <a:rPr sz="1600" spc="-10" dirty="0">
                <a:latin typeface="Calibri"/>
                <a:cs typeface="Calibri"/>
              </a:rPr>
              <a:t>3</a:t>
            </a:fld>
            <a:endParaRPr sz="1600" dirty="0">
              <a:latin typeface="Calibri"/>
              <a:cs typeface="Calibri"/>
            </a:endParaRPr>
          </a:p>
        </p:txBody>
      </p:sp>
      <p:sp>
        <p:nvSpPr>
          <p:cNvPr id="7" name="Rectangle 6"/>
          <p:cNvSpPr/>
          <p:nvPr/>
        </p:nvSpPr>
        <p:spPr>
          <a:xfrm>
            <a:off x="1449211" y="2057744"/>
            <a:ext cx="9777476" cy="470000"/>
          </a:xfrm>
          <a:prstGeom prst="rect">
            <a:avLst/>
          </a:prstGeom>
        </p:spPr>
        <p:txBody>
          <a:bodyPr wrap="square">
            <a:spAutoFit/>
          </a:bodyPr>
          <a:lstStyle/>
          <a:p>
            <a:pPr lvl="1">
              <a:lnSpc>
                <a:spcPct val="107000"/>
              </a:lnSpc>
            </a:pPr>
            <a:endParaRPr lang="en-US" sz="240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Content Placeholder 1"/>
          <p:cNvSpPr txBox="1">
            <a:spLocks/>
          </p:cNvSpPr>
          <p:nvPr/>
        </p:nvSpPr>
        <p:spPr bwMode="auto">
          <a:xfrm>
            <a:off x="1136649" y="2206625"/>
            <a:ext cx="10090037"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noAutofit/>
          </a:bodyPr>
          <a:lstStyle>
            <a:lvl1pPr marL="341313" indent="-341313" algn="l" defTabSz="912813" rtl="0" eaLnBrk="0" fontAlgn="base" hangingPunct="0">
              <a:spcBef>
                <a:spcPct val="20000"/>
              </a:spcBef>
              <a:spcAft>
                <a:spcPct val="0"/>
              </a:spcAft>
              <a:buFont typeface="Arial" charset="0"/>
              <a:buChar char="•"/>
              <a:defRPr sz="3200" kern="1200">
                <a:solidFill>
                  <a:schemeClr val="bg1"/>
                </a:solidFill>
                <a:latin typeface="Tahoma"/>
                <a:ea typeface="+mn-ea"/>
                <a:cs typeface="Tahoma"/>
              </a:defRPr>
            </a:lvl1pPr>
            <a:lvl2pPr marL="741363" indent="-284163" algn="l" defTabSz="912813" rtl="0" eaLnBrk="0" fontAlgn="base" hangingPunct="0">
              <a:spcBef>
                <a:spcPct val="20000"/>
              </a:spcBef>
              <a:spcAft>
                <a:spcPct val="0"/>
              </a:spcAft>
              <a:buFont typeface="Arial" charset="0"/>
              <a:buChar char="–"/>
              <a:defRPr sz="2800" kern="1200">
                <a:solidFill>
                  <a:schemeClr val="bg1"/>
                </a:solidFill>
                <a:latin typeface="Tahoma"/>
                <a:ea typeface="+mn-ea"/>
                <a:cs typeface="Tahoma"/>
              </a:defRPr>
            </a:lvl2pPr>
            <a:lvl3pPr marL="1141413" indent="-227013" algn="l" defTabSz="912813" rtl="0" eaLnBrk="0" fontAlgn="base" hangingPunct="0">
              <a:spcBef>
                <a:spcPct val="20000"/>
              </a:spcBef>
              <a:spcAft>
                <a:spcPct val="0"/>
              </a:spcAft>
              <a:buFont typeface="Arial" charset="0"/>
              <a:buChar char="•"/>
              <a:defRPr sz="2400" kern="1200">
                <a:solidFill>
                  <a:schemeClr val="bg1"/>
                </a:solidFill>
                <a:latin typeface="Tahoma"/>
                <a:ea typeface="+mn-ea"/>
                <a:cs typeface="Tahoma"/>
              </a:defRPr>
            </a:lvl3pPr>
            <a:lvl4pPr marL="1598613" indent="-227013" algn="l" defTabSz="912813" rtl="0" eaLnBrk="0" fontAlgn="base" hangingPunct="0">
              <a:spcBef>
                <a:spcPct val="20000"/>
              </a:spcBef>
              <a:spcAft>
                <a:spcPct val="0"/>
              </a:spcAft>
              <a:buFont typeface="Arial" charset="0"/>
              <a:buChar char="–"/>
              <a:defRPr sz="2000" kern="1200">
                <a:solidFill>
                  <a:schemeClr val="bg1"/>
                </a:solidFill>
                <a:latin typeface="Tahoma"/>
                <a:ea typeface="+mn-ea"/>
                <a:cs typeface="Tahoma"/>
              </a:defRPr>
            </a:lvl4pPr>
            <a:lvl5pPr marL="2055813" indent="-227013" algn="l" defTabSz="912813" rtl="0" eaLnBrk="0" fontAlgn="base" hangingPunct="0">
              <a:spcBef>
                <a:spcPct val="20000"/>
              </a:spcBef>
              <a:spcAft>
                <a:spcPct val="0"/>
              </a:spcAft>
              <a:buFont typeface="Arial" charset="0"/>
              <a:buChar char="»"/>
              <a:defRPr sz="2000" kern="1200">
                <a:solidFill>
                  <a:schemeClr val="bg1"/>
                </a:solidFill>
                <a:latin typeface="Tahoma"/>
                <a:ea typeface="+mn-ea"/>
                <a:cs typeface="Tahoma"/>
              </a:defRPr>
            </a:lvl5pPr>
            <a:lvl6pPr marL="251430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53"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99"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4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buFont typeface="Arial" panose="020B0604020202020204" pitchFamily="34" charset="0"/>
              <a:buChar char="•"/>
            </a:pPr>
            <a:r>
              <a:rPr lang="en-US" dirty="0" smtClean="0">
                <a:solidFill>
                  <a:schemeClr val="tx1"/>
                </a:solidFill>
                <a:latin typeface="+mn-lt"/>
              </a:rPr>
              <a:t>To promote a common understanding of the Electrical and Data Cabling, Phase </a:t>
            </a:r>
            <a:r>
              <a:rPr lang="en-US" dirty="0">
                <a:solidFill>
                  <a:schemeClr val="tx1"/>
                </a:solidFill>
                <a:latin typeface="+mn-lt"/>
              </a:rPr>
              <a:t>2</a:t>
            </a:r>
            <a:r>
              <a:rPr lang="en-US" dirty="0" smtClean="0">
                <a:solidFill>
                  <a:schemeClr val="tx1"/>
                </a:solidFill>
                <a:latin typeface="+mn-lt"/>
              </a:rPr>
              <a:t> project</a:t>
            </a:r>
          </a:p>
          <a:p>
            <a:pPr lvl="1">
              <a:buFont typeface="Arial" panose="020B0604020202020204" pitchFamily="34" charset="0"/>
              <a:buChar char="•"/>
            </a:pPr>
            <a:r>
              <a:rPr lang="en-US" dirty="0">
                <a:solidFill>
                  <a:schemeClr val="tx1"/>
                </a:solidFill>
                <a:latin typeface="+mn-lt"/>
              </a:rPr>
              <a:t>Solicitation Instructions</a:t>
            </a:r>
          </a:p>
          <a:p>
            <a:pPr lvl="1">
              <a:buFont typeface="Arial" panose="020B0604020202020204" pitchFamily="34" charset="0"/>
              <a:buChar char="•"/>
            </a:pPr>
            <a:r>
              <a:rPr lang="en-US" dirty="0" smtClean="0">
                <a:solidFill>
                  <a:schemeClr val="tx1"/>
                </a:solidFill>
                <a:latin typeface="+mn-lt"/>
              </a:rPr>
              <a:t>Project Requirements</a:t>
            </a:r>
          </a:p>
          <a:p>
            <a:pPr lvl="0">
              <a:buFont typeface="Arial" panose="020B0604020202020204" pitchFamily="34" charset="0"/>
              <a:buChar char="•"/>
            </a:pPr>
            <a:r>
              <a:rPr lang="en-US" dirty="0" smtClean="0">
                <a:solidFill>
                  <a:schemeClr val="tx1"/>
                </a:solidFill>
                <a:latin typeface="+mn-lt"/>
              </a:rPr>
              <a:t>To support an interactive discussion of solicitation content and requirements</a:t>
            </a:r>
          </a:p>
          <a:p>
            <a:pPr lvl="0">
              <a:buFont typeface="Arial" panose="020B0604020202020204" pitchFamily="34" charset="0"/>
              <a:buChar char="•"/>
            </a:pPr>
            <a:r>
              <a:rPr lang="en-US" dirty="0" smtClean="0">
                <a:solidFill>
                  <a:schemeClr val="tx1"/>
                </a:solidFill>
                <a:latin typeface="+mn-lt"/>
              </a:rPr>
              <a:t>To provide a networking opportunity to interested parties </a:t>
            </a:r>
            <a:endParaRPr lang="en-US" dirty="0">
              <a:solidFill>
                <a:schemeClr val="tx1"/>
              </a:solidFill>
              <a:latin typeface="+mn-lt"/>
            </a:endParaRPr>
          </a:p>
          <a:p>
            <a:pPr marL="0" lvl="0" indent="0">
              <a:buNone/>
            </a:pPr>
            <a:endParaRPr lang="en-US" altLang="en-US" sz="2800" dirty="0" smtClean="0">
              <a:solidFill>
                <a:schemeClr val="tx1"/>
              </a:solidFill>
              <a:latin typeface="+mn-lt"/>
              <a:cs typeface="Tahoma" pitchFamily="34" charset="0"/>
            </a:endParaRPr>
          </a:p>
          <a:p>
            <a:pPr marL="0" lvl="0" indent="0">
              <a:buNone/>
            </a:pPr>
            <a:r>
              <a:rPr lang="en-US" altLang="en-US" sz="2800" dirty="0" smtClean="0">
                <a:solidFill>
                  <a:schemeClr val="tx1"/>
                </a:solidFill>
                <a:latin typeface="+mn-lt"/>
                <a:cs typeface="Tahoma" pitchFamily="34" charset="0"/>
              </a:rPr>
              <a:t>Note:  All questions must be submitted in writing via email to </a:t>
            </a:r>
            <a:r>
              <a:rPr lang="en-US" altLang="en-US" sz="2800" dirty="0">
                <a:solidFill>
                  <a:schemeClr val="tx1"/>
                </a:solidFill>
                <a:latin typeface="+mn-lt"/>
                <a:cs typeface="Tahoma" pitchFamily="34" charset="0"/>
              </a:rPr>
              <a:t>the </a:t>
            </a:r>
            <a:r>
              <a:rPr lang="en-US" altLang="en-US" sz="2800" dirty="0" smtClean="0">
                <a:solidFill>
                  <a:schemeClr val="tx1"/>
                </a:solidFill>
                <a:latin typeface="+mn-lt"/>
                <a:cs typeface="Tahoma" pitchFamily="34" charset="0"/>
              </a:rPr>
              <a:t>Contract Administrator.  Email </a:t>
            </a:r>
            <a:r>
              <a:rPr lang="en-US" altLang="en-US" sz="2800" dirty="0">
                <a:solidFill>
                  <a:schemeClr val="tx1"/>
                </a:solidFill>
                <a:latin typeface="+mn-lt"/>
                <a:cs typeface="Tahoma" pitchFamily="34" charset="0"/>
              </a:rPr>
              <a:t>your questions to Errol Roper at </a:t>
            </a:r>
            <a:r>
              <a:rPr lang="en-US" altLang="en-US" sz="2800" u="sng" dirty="0">
                <a:solidFill>
                  <a:schemeClr val="tx1"/>
                </a:solidFill>
                <a:latin typeface="+mn-lt"/>
                <a:cs typeface="Tahoma" pitchFamily="34" charset="0"/>
              </a:rPr>
              <a:t>eroper@wmata.com</a:t>
            </a:r>
            <a:r>
              <a:rPr lang="en-US" altLang="en-US" sz="2800" dirty="0">
                <a:solidFill>
                  <a:schemeClr val="tx1"/>
                </a:solidFill>
                <a:latin typeface="+mn-lt"/>
                <a:cs typeface="Tahoma" pitchFamily="34" charset="0"/>
              </a:rPr>
              <a:t> by </a:t>
            </a:r>
            <a:r>
              <a:rPr lang="en-US" altLang="en-US" sz="2800" dirty="0" smtClean="0">
                <a:solidFill>
                  <a:schemeClr val="tx1"/>
                </a:solidFill>
                <a:latin typeface="+mn-lt"/>
                <a:cs typeface="Tahoma" pitchFamily="34" charset="0"/>
              </a:rPr>
              <a:t>Wednesday, February 22, 2017, </a:t>
            </a:r>
            <a:r>
              <a:rPr lang="en-US" altLang="en-US" sz="2800" dirty="0">
                <a:solidFill>
                  <a:schemeClr val="tx1"/>
                </a:solidFill>
                <a:latin typeface="+mn-lt"/>
                <a:cs typeface="Tahoma" pitchFamily="34" charset="0"/>
              </a:rPr>
              <a:t>NLT </a:t>
            </a:r>
            <a:r>
              <a:rPr lang="en-US" altLang="en-US" sz="2800" dirty="0" smtClean="0">
                <a:solidFill>
                  <a:schemeClr val="tx1"/>
                </a:solidFill>
                <a:latin typeface="+mn-lt"/>
                <a:cs typeface="Tahoma" pitchFamily="34" charset="0"/>
              </a:rPr>
              <a:t>4:00 PM</a:t>
            </a:r>
            <a:endParaRPr lang="en-US" sz="2800" dirty="0" smtClean="0">
              <a:solidFill>
                <a:schemeClr val="tx1"/>
              </a:solidFill>
              <a:latin typeface="+mn-lt"/>
            </a:endParaRPr>
          </a:p>
        </p:txBody>
      </p:sp>
    </p:spTree>
    <p:extLst>
      <p:ext uri="{BB962C8B-B14F-4D97-AF65-F5344CB8AC3E}">
        <p14:creationId xmlns:p14="http://schemas.microsoft.com/office/powerpoint/2010/main" val="310753790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17650" y="530225"/>
            <a:ext cx="9220200" cy="615553"/>
          </a:xfrm>
          <a:prstGeom prst="rect">
            <a:avLst/>
          </a:prstGeom>
        </p:spPr>
        <p:txBody>
          <a:bodyPr vert="horz" wrap="square" lIns="0" tIns="0" rIns="0" bIns="0" rtlCol="0">
            <a:spAutoFit/>
          </a:bodyPr>
          <a:lstStyle/>
          <a:p>
            <a:pPr marL="2655570" marR="6350" indent="-2642870" algn="ctr">
              <a:lnSpc>
                <a:spcPct val="100000"/>
              </a:lnSpc>
            </a:pPr>
            <a:r>
              <a:rPr lang="en-US" sz="4000" b="1" dirty="0" smtClean="0">
                <a:latin typeface="+mj-lt"/>
                <a:ea typeface="Tahoma" panose="020B0604030504040204" pitchFamily="34" charset="0"/>
                <a:cs typeface="Tahoma" panose="020B0604030504040204" pitchFamily="34" charset="0"/>
              </a:rPr>
              <a:t>Sample Bid Sheets</a:t>
            </a:r>
            <a:endParaRPr sz="4000" b="1" dirty="0">
              <a:latin typeface="+mj-lt"/>
              <a:ea typeface="Tahoma" panose="020B0604030504040204" pitchFamily="34" charset="0"/>
              <a:cs typeface="Tahoma" panose="020B0604030504040204" pitchFamily="34" charset="0"/>
            </a:endParaRPr>
          </a:p>
        </p:txBody>
      </p:sp>
      <p:sp>
        <p:nvSpPr>
          <p:cNvPr id="6" name="object 6"/>
          <p:cNvSpPr txBox="1">
            <a:spLocks noGrp="1"/>
          </p:cNvSpPr>
          <p:nvPr>
            <p:ph type="sldNum" sz="quarter" idx="7"/>
          </p:nvPr>
        </p:nvSpPr>
        <p:spPr>
          <a:xfrm>
            <a:off x="11118850" y="8576259"/>
            <a:ext cx="355346" cy="246221"/>
          </a:xfrm>
          <a:prstGeom prst="rect">
            <a:avLst/>
          </a:prstGeom>
        </p:spPr>
        <p:txBody>
          <a:bodyPr vert="horz" wrap="square" lIns="0" tIns="0" rIns="0" bIns="0" rtlCol="0">
            <a:spAutoFit/>
          </a:bodyPr>
          <a:lstStyle/>
          <a:p>
            <a:pPr marL="127000">
              <a:lnSpc>
                <a:spcPct val="100000"/>
              </a:lnSpc>
            </a:pPr>
            <a:fld id="{81D60167-4931-47E6-BA6A-407CBD079E47}" type="slidenum">
              <a:rPr sz="1600" spc="-10" dirty="0">
                <a:latin typeface="Calibri"/>
                <a:cs typeface="Calibri"/>
              </a:rPr>
              <a:t>30</a:t>
            </a:fld>
            <a:endParaRPr sz="1600" dirty="0">
              <a:latin typeface="Calibri"/>
              <a:cs typeface="Calibri"/>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2197480"/>
            <a:ext cx="10592682" cy="5952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513732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17650" y="530225"/>
            <a:ext cx="9220200" cy="615553"/>
          </a:xfrm>
          <a:prstGeom prst="rect">
            <a:avLst/>
          </a:prstGeom>
        </p:spPr>
        <p:txBody>
          <a:bodyPr vert="horz" wrap="square" lIns="0" tIns="0" rIns="0" bIns="0" rtlCol="0">
            <a:spAutoFit/>
          </a:bodyPr>
          <a:lstStyle/>
          <a:p>
            <a:pPr marL="2655570" marR="6350" indent="-2642870" algn="ctr">
              <a:lnSpc>
                <a:spcPct val="100000"/>
              </a:lnSpc>
            </a:pPr>
            <a:r>
              <a:rPr lang="en-US" sz="4000" b="1" dirty="0" smtClean="0">
                <a:latin typeface="+mj-lt"/>
                <a:ea typeface="Tahoma" panose="020B0604030504040204" pitchFamily="34" charset="0"/>
                <a:cs typeface="Tahoma" panose="020B0604030504040204" pitchFamily="34" charset="0"/>
              </a:rPr>
              <a:t>Sample Bid Sheets</a:t>
            </a:r>
            <a:endParaRPr sz="4000" b="1" dirty="0">
              <a:latin typeface="+mj-lt"/>
              <a:ea typeface="Tahoma" panose="020B0604030504040204" pitchFamily="34" charset="0"/>
              <a:cs typeface="Tahoma" panose="020B0604030504040204" pitchFamily="34" charset="0"/>
            </a:endParaRPr>
          </a:p>
        </p:txBody>
      </p:sp>
      <p:sp>
        <p:nvSpPr>
          <p:cNvPr id="6" name="object 6"/>
          <p:cNvSpPr txBox="1">
            <a:spLocks noGrp="1"/>
          </p:cNvSpPr>
          <p:nvPr>
            <p:ph type="sldNum" sz="quarter" idx="7"/>
          </p:nvPr>
        </p:nvSpPr>
        <p:spPr>
          <a:xfrm>
            <a:off x="11118850" y="8576259"/>
            <a:ext cx="355346" cy="246221"/>
          </a:xfrm>
          <a:prstGeom prst="rect">
            <a:avLst/>
          </a:prstGeom>
        </p:spPr>
        <p:txBody>
          <a:bodyPr vert="horz" wrap="square" lIns="0" tIns="0" rIns="0" bIns="0" rtlCol="0">
            <a:spAutoFit/>
          </a:bodyPr>
          <a:lstStyle/>
          <a:p>
            <a:pPr marL="127000">
              <a:lnSpc>
                <a:spcPct val="100000"/>
              </a:lnSpc>
            </a:pPr>
            <a:fld id="{81D60167-4931-47E6-BA6A-407CBD079E47}" type="slidenum">
              <a:rPr sz="1600" spc="-10" dirty="0">
                <a:latin typeface="Calibri"/>
                <a:cs typeface="Calibri"/>
              </a:rPr>
              <a:t>31</a:t>
            </a:fld>
            <a:endParaRPr sz="1600" dirty="0">
              <a:latin typeface="Calibri"/>
              <a:cs typeface="Calibri"/>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2217970"/>
            <a:ext cx="10588752" cy="5932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12666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17650" y="530225"/>
            <a:ext cx="9220200" cy="615553"/>
          </a:xfrm>
          <a:prstGeom prst="rect">
            <a:avLst/>
          </a:prstGeom>
        </p:spPr>
        <p:txBody>
          <a:bodyPr vert="horz" wrap="square" lIns="0" tIns="0" rIns="0" bIns="0" rtlCol="0">
            <a:spAutoFit/>
          </a:bodyPr>
          <a:lstStyle/>
          <a:p>
            <a:pPr marL="2655570" marR="6350" indent="-2642870" algn="ctr">
              <a:lnSpc>
                <a:spcPct val="100000"/>
              </a:lnSpc>
            </a:pPr>
            <a:r>
              <a:rPr lang="en-US" sz="4000" b="1" dirty="0" smtClean="0">
                <a:latin typeface="+mj-lt"/>
                <a:ea typeface="Tahoma" panose="020B0604030504040204" pitchFamily="34" charset="0"/>
                <a:cs typeface="Tahoma" panose="020B0604030504040204" pitchFamily="34" charset="0"/>
              </a:rPr>
              <a:t>Quantity Table</a:t>
            </a:r>
            <a:endParaRPr sz="4000" b="1" dirty="0">
              <a:latin typeface="+mj-lt"/>
              <a:ea typeface="Tahoma" panose="020B0604030504040204" pitchFamily="34" charset="0"/>
              <a:cs typeface="Tahoma" panose="020B0604030504040204" pitchFamily="34" charset="0"/>
            </a:endParaRPr>
          </a:p>
        </p:txBody>
      </p:sp>
      <p:sp>
        <p:nvSpPr>
          <p:cNvPr id="6" name="object 6"/>
          <p:cNvSpPr txBox="1">
            <a:spLocks noGrp="1"/>
          </p:cNvSpPr>
          <p:nvPr>
            <p:ph type="sldNum" sz="quarter" idx="7"/>
          </p:nvPr>
        </p:nvSpPr>
        <p:spPr>
          <a:xfrm>
            <a:off x="11118850" y="8576259"/>
            <a:ext cx="355346" cy="246221"/>
          </a:xfrm>
          <a:prstGeom prst="rect">
            <a:avLst/>
          </a:prstGeom>
        </p:spPr>
        <p:txBody>
          <a:bodyPr vert="horz" wrap="square" lIns="0" tIns="0" rIns="0" bIns="0" rtlCol="0">
            <a:spAutoFit/>
          </a:bodyPr>
          <a:lstStyle/>
          <a:p>
            <a:pPr marL="127000">
              <a:lnSpc>
                <a:spcPct val="100000"/>
              </a:lnSpc>
            </a:pPr>
            <a:fld id="{81D60167-4931-47E6-BA6A-407CBD079E47}" type="slidenum">
              <a:rPr sz="1600" spc="-10" dirty="0">
                <a:latin typeface="Calibri"/>
                <a:cs typeface="Calibri"/>
              </a:rPr>
              <a:t>32</a:t>
            </a:fld>
            <a:endParaRPr sz="1600" dirty="0">
              <a:latin typeface="Calibri"/>
              <a:cs typeface="Calibri"/>
            </a:endParaRPr>
          </a:p>
        </p:txBody>
      </p:sp>
      <p:sp>
        <p:nvSpPr>
          <p:cNvPr id="5" name="Content Placeholder 1"/>
          <p:cNvSpPr txBox="1">
            <a:spLocks/>
          </p:cNvSpPr>
          <p:nvPr/>
        </p:nvSpPr>
        <p:spPr bwMode="auto">
          <a:xfrm>
            <a:off x="1136649" y="2206625"/>
            <a:ext cx="10363201"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noAutofit/>
          </a:bodyPr>
          <a:lstStyle>
            <a:lvl1pPr marL="341313" indent="-341313" algn="l" defTabSz="912813" rtl="0" eaLnBrk="0" fontAlgn="base" hangingPunct="0">
              <a:spcBef>
                <a:spcPct val="20000"/>
              </a:spcBef>
              <a:spcAft>
                <a:spcPct val="0"/>
              </a:spcAft>
              <a:buFont typeface="Arial" charset="0"/>
              <a:buChar char="•"/>
              <a:defRPr sz="3200" kern="1200">
                <a:solidFill>
                  <a:schemeClr val="bg1"/>
                </a:solidFill>
                <a:latin typeface="Tahoma"/>
                <a:ea typeface="+mn-ea"/>
                <a:cs typeface="Tahoma"/>
              </a:defRPr>
            </a:lvl1pPr>
            <a:lvl2pPr marL="741363" indent="-284163" algn="l" defTabSz="912813" rtl="0" eaLnBrk="0" fontAlgn="base" hangingPunct="0">
              <a:spcBef>
                <a:spcPct val="20000"/>
              </a:spcBef>
              <a:spcAft>
                <a:spcPct val="0"/>
              </a:spcAft>
              <a:buFont typeface="Arial" charset="0"/>
              <a:buChar char="–"/>
              <a:defRPr sz="2800" kern="1200">
                <a:solidFill>
                  <a:schemeClr val="bg1"/>
                </a:solidFill>
                <a:latin typeface="Tahoma"/>
                <a:ea typeface="+mn-ea"/>
                <a:cs typeface="Tahoma"/>
              </a:defRPr>
            </a:lvl2pPr>
            <a:lvl3pPr marL="1141413" indent="-227013" algn="l" defTabSz="912813" rtl="0" eaLnBrk="0" fontAlgn="base" hangingPunct="0">
              <a:spcBef>
                <a:spcPct val="20000"/>
              </a:spcBef>
              <a:spcAft>
                <a:spcPct val="0"/>
              </a:spcAft>
              <a:buFont typeface="Arial" charset="0"/>
              <a:buChar char="•"/>
              <a:defRPr sz="2400" kern="1200">
                <a:solidFill>
                  <a:schemeClr val="bg1"/>
                </a:solidFill>
                <a:latin typeface="Tahoma"/>
                <a:ea typeface="+mn-ea"/>
                <a:cs typeface="Tahoma"/>
              </a:defRPr>
            </a:lvl3pPr>
            <a:lvl4pPr marL="1598613" indent="-227013" algn="l" defTabSz="912813" rtl="0" eaLnBrk="0" fontAlgn="base" hangingPunct="0">
              <a:spcBef>
                <a:spcPct val="20000"/>
              </a:spcBef>
              <a:spcAft>
                <a:spcPct val="0"/>
              </a:spcAft>
              <a:buFont typeface="Arial" charset="0"/>
              <a:buChar char="–"/>
              <a:defRPr sz="2000" kern="1200">
                <a:solidFill>
                  <a:schemeClr val="bg1"/>
                </a:solidFill>
                <a:latin typeface="Tahoma"/>
                <a:ea typeface="+mn-ea"/>
                <a:cs typeface="Tahoma"/>
              </a:defRPr>
            </a:lvl4pPr>
            <a:lvl5pPr marL="2055813" indent="-227013" algn="l" defTabSz="912813" rtl="0" eaLnBrk="0" fontAlgn="base" hangingPunct="0">
              <a:spcBef>
                <a:spcPct val="20000"/>
              </a:spcBef>
              <a:spcAft>
                <a:spcPct val="0"/>
              </a:spcAft>
              <a:buFont typeface="Arial" charset="0"/>
              <a:buChar char="»"/>
              <a:defRPr sz="2000" kern="1200">
                <a:solidFill>
                  <a:schemeClr val="bg1"/>
                </a:solidFill>
                <a:latin typeface="Tahoma"/>
                <a:ea typeface="+mn-ea"/>
                <a:cs typeface="Tahoma"/>
              </a:defRPr>
            </a:lvl5pPr>
            <a:lvl6pPr marL="251430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53"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99"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4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r>
              <a:rPr lang="en-US" dirty="0" smtClean="0">
                <a:solidFill>
                  <a:schemeClr val="tx1"/>
                </a:solidFill>
                <a:latin typeface="+mn-lt"/>
              </a:rPr>
              <a:t>Numbers shown are approximations only</a:t>
            </a:r>
          </a:p>
          <a:p>
            <a:pPr lvl="0"/>
            <a:endParaRPr lang="en-US" dirty="0" smtClean="0">
              <a:solidFill>
                <a:schemeClr val="tx1"/>
              </a:solidFill>
              <a:latin typeface="+mn-lt"/>
            </a:endParaRPr>
          </a:p>
          <a:p>
            <a:pPr lvl="0"/>
            <a:r>
              <a:rPr lang="en-US" dirty="0" smtClean="0">
                <a:solidFill>
                  <a:schemeClr val="tx1"/>
                </a:solidFill>
                <a:latin typeface="+mn-lt"/>
              </a:rPr>
              <a:t>Contractor can expect at least a +/- 15% variation in quantities and should determine their own figures</a:t>
            </a:r>
            <a:endParaRPr lang="en-US" dirty="0">
              <a:solidFill>
                <a:schemeClr val="tx1"/>
              </a:solidFill>
              <a:latin typeface="+mn-lt"/>
            </a:endParaRPr>
          </a:p>
        </p:txBody>
      </p:sp>
    </p:spTree>
    <p:extLst>
      <p:ext uri="{BB962C8B-B14F-4D97-AF65-F5344CB8AC3E}">
        <p14:creationId xmlns:p14="http://schemas.microsoft.com/office/powerpoint/2010/main" val="403433863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17650" y="530225"/>
            <a:ext cx="9220200" cy="615553"/>
          </a:xfrm>
          <a:prstGeom prst="rect">
            <a:avLst/>
          </a:prstGeom>
        </p:spPr>
        <p:txBody>
          <a:bodyPr vert="horz" wrap="square" lIns="0" tIns="0" rIns="0" bIns="0" rtlCol="0">
            <a:spAutoFit/>
          </a:bodyPr>
          <a:lstStyle/>
          <a:p>
            <a:pPr marL="2655570" marR="6350" indent="-2642870" algn="ctr">
              <a:lnSpc>
                <a:spcPct val="100000"/>
              </a:lnSpc>
            </a:pPr>
            <a:r>
              <a:rPr lang="en-US" sz="4000" b="1" dirty="0" smtClean="0">
                <a:latin typeface="+mj-lt"/>
                <a:ea typeface="Tahoma" panose="020B0604030504040204" pitchFamily="34" charset="0"/>
                <a:cs typeface="Tahoma" panose="020B0604030504040204" pitchFamily="34" charset="0"/>
              </a:rPr>
              <a:t>Sample Quantity Table</a:t>
            </a:r>
            <a:endParaRPr sz="4000" b="1" dirty="0">
              <a:latin typeface="+mj-lt"/>
              <a:ea typeface="Tahoma" panose="020B0604030504040204" pitchFamily="34" charset="0"/>
              <a:cs typeface="Tahoma" panose="020B0604030504040204" pitchFamily="34" charset="0"/>
            </a:endParaRPr>
          </a:p>
        </p:txBody>
      </p:sp>
      <p:sp>
        <p:nvSpPr>
          <p:cNvPr id="6" name="object 6"/>
          <p:cNvSpPr txBox="1">
            <a:spLocks noGrp="1"/>
          </p:cNvSpPr>
          <p:nvPr>
            <p:ph type="sldNum" sz="quarter" idx="7"/>
          </p:nvPr>
        </p:nvSpPr>
        <p:spPr>
          <a:xfrm>
            <a:off x="11118850" y="8576259"/>
            <a:ext cx="355346" cy="246221"/>
          </a:xfrm>
          <a:prstGeom prst="rect">
            <a:avLst/>
          </a:prstGeom>
        </p:spPr>
        <p:txBody>
          <a:bodyPr vert="horz" wrap="square" lIns="0" tIns="0" rIns="0" bIns="0" rtlCol="0">
            <a:spAutoFit/>
          </a:bodyPr>
          <a:lstStyle/>
          <a:p>
            <a:pPr marL="127000">
              <a:lnSpc>
                <a:spcPct val="100000"/>
              </a:lnSpc>
            </a:pPr>
            <a:fld id="{81D60167-4931-47E6-BA6A-407CBD079E47}" type="slidenum">
              <a:rPr sz="1600" spc="-10" dirty="0">
                <a:latin typeface="Calibri"/>
                <a:cs typeface="Calibri"/>
              </a:rPr>
              <a:t>33</a:t>
            </a:fld>
            <a:endParaRPr sz="1600" dirty="0">
              <a:latin typeface="Calibri"/>
              <a:cs typeface="Calibri"/>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050" y="2130425"/>
            <a:ext cx="11811000"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023241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17650" y="530225"/>
            <a:ext cx="9220200" cy="615553"/>
          </a:xfrm>
          <a:prstGeom prst="rect">
            <a:avLst/>
          </a:prstGeom>
        </p:spPr>
        <p:txBody>
          <a:bodyPr vert="horz" wrap="square" lIns="0" tIns="0" rIns="0" bIns="0" rtlCol="0">
            <a:spAutoFit/>
          </a:bodyPr>
          <a:lstStyle/>
          <a:p>
            <a:pPr marL="2655570" marR="6350" indent="-2642870" algn="ctr">
              <a:lnSpc>
                <a:spcPct val="100000"/>
              </a:lnSpc>
            </a:pPr>
            <a:r>
              <a:rPr lang="en-US" sz="4000" b="1" dirty="0" smtClean="0">
                <a:latin typeface="+mj-lt"/>
                <a:ea typeface="Tahoma" panose="020B0604030504040204" pitchFamily="34" charset="0"/>
                <a:cs typeface="Tahoma" panose="020B0604030504040204" pitchFamily="34" charset="0"/>
              </a:rPr>
              <a:t>Quality Management System</a:t>
            </a:r>
            <a:endParaRPr sz="4000" b="1" dirty="0">
              <a:latin typeface="+mj-lt"/>
              <a:ea typeface="Tahoma" panose="020B0604030504040204" pitchFamily="34" charset="0"/>
              <a:cs typeface="Tahoma" panose="020B0604030504040204" pitchFamily="34" charset="0"/>
            </a:endParaRPr>
          </a:p>
        </p:txBody>
      </p:sp>
      <p:sp>
        <p:nvSpPr>
          <p:cNvPr id="6" name="object 6"/>
          <p:cNvSpPr txBox="1">
            <a:spLocks noGrp="1"/>
          </p:cNvSpPr>
          <p:nvPr>
            <p:ph type="sldNum" sz="quarter" idx="7"/>
          </p:nvPr>
        </p:nvSpPr>
        <p:spPr>
          <a:xfrm>
            <a:off x="11118850" y="8576259"/>
            <a:ext cx="355346" cy="246221"/>
          </a:xfrm>
          <a:prstGeom prst="rect">
            <a:avLst/>
          </a:prstGeom>
        </p:spPr>
        <p:txBody>
          <a:bodyPr vert="horz" wrap="square" lIns="0" tIns="0" rIns="0" bIns="0" rtlCol="0">
            <a:spAutoFit/>
          </a:bodyPr>
          <a:lstStyle/>
          <a:p>
            <a:pPr marL="127000">
              <a:lnSpc>
                <a:spcPct val="100000"/>
              </a:lnSpc>
            </a:pPr>
            <a:fld id="{81D60167-4931-47E6-BA6A-407CBD079E47}" type="slidenum">
              <a:rPr sz="1600" spc="-10" dirty="0">
                <a:latin typeface="Calibri"/>
                <a:cs typeface="Calibri"/>
              </a:rPr>
              <a:t>34</a:t>
            </a:fld>
            <a:endParaRPr sz="1600" dirty="0">
              <a:latin typeface="Calibri"/>
              <a:cs typeface="Calibri"/>
            </a:endParaRPr>
          </a:p>
        </p:txBody>
      </p:sp>
      <p:sp>
        <p:nvSpPr>
          <p:cNvPr id="5" name="Content Placeholder 1"/>
          <p:cNvSpPr txBox="1">
            <a:spLocks/>
          </p:cNvSpPr>
          <p:nvPr/>
        </p:nvSpPr>
        <p:spPr bwMode="auto">
          <a:xfrm>
            <a:off x="1136649" y="2206625"/>
            <a:ext cx="10363201"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noAutofit/>
          </a:bodyPr>
          <a:lstStyle>
            <a:lvl1pPr marL="341313" indent="-341313" algn="l" defTabSz="912813" rtl="0" eaLnBrk="0" fontAlgn="base" hangingPunct="0">
              <a:spcBef>
                <a:spcPct val="20000"/>
              </a:spcBef>
              <a:spcAft>
                <a:spcPct val="0"/>
              </a:spcAft>
              <a:buFont typeface="Arial" charset="0"/>
              <a:buChar char="•"/>
              <a:defRPr sz="3200" kern="1200">
                <a:solidFill>
                  <a:schemeClr val="bg1"/>
                </a:solidFill>
                <a:latin typeface="Tahoma"/>
                <a:ea typeface="+mn-ea"/>
                <a:cs typeface="Tahoma"/>
              </a:defRPr>
            </a:lvl1pPr>
            <a:lvl2pPr marL="741363" indent="-284163" algn="l" defTabSz="912813" rtl="0" eaLnBrk="0" fontAlgn="base" hangingPunct="0">
              <a:spcBef>
                <a:spcPct val="20000"/>
              </a:spcBef>
              <a:spcAft>
                <a:spcPct val="0"/>
              </a:spcAft>
              <a:buFont typeface="Arial" charset="0"/>
              <a:buChar char="–"/>
              <a:defRPr sz="2800" kern="1200">
                <a:solidFill>
                  <a:schemeClr val="bg1"/>
                </a:solidFill>
                <a:latin typeface="Tahoma"/>
                <a:ea typeface="+mn-ea"/>
                <a:cs typeface="Tahoma"/>
              </a:defRPr>
            </a:lvl2pPr>
            <a:lvl3pPr marL="1141413" indent="-227013" algn="l" defTabSz="912813" rtl="0" eaLnBrk="0" fontAlgn="base" hangingPunct="0">
              <a:spcBef>
                <a:spcPct val="20000"/>
              </a:spcBef>
              <a:spcAft>
                <a:spcPct val="0"/>
              </a:spcAft>
              <a:buFont typeface="Arial" charset="0"/>
              <a:buChar char="•"/>
              <a:defRPr sz="2400" kern="1200">
                <a:solidFill>
                  <a:schemeClr val="bg1"/>
                </a:solidFill>
                <a:latin typeface="Tahoma"/>
                <a:ea typeface="+mn-ea"/>
                <a:cs typeface="Tahoma"/>
              </a:defRPr>
            </a:lvl3pPr>
            <a:lvl4pPr marL="1598613" indent="-227013" algn="l" defTabSz="912813" rtl="0" eaLnBrk="0" fontAlgn="base" hangingPunct="0">
              <a:spcBef>
                <a:spcPct val="20000"/>
              </a:spcBef>
              <a:spcAft>
                <a:spcPct val="0"/>
              </a:spcAft>
              <a:buFont typeface="Arial" charset="0"/>
              <a:buChar char="–"/>
              <a:defRPr sz="2000" kern="1200">
                <a:solidFill>
                  <a:schemeClr val="bg1"/>
                </a:solidFill>
                <a:latin typeface="Tahoma"/>
                <a:ea typeface="+mn-ea"/>
                <a:cs typeface="Tahoma"/>
              </a:defRPr>
            </a:lvl4pPr>
            <a:lvl5pPr marL="2055813" indent="-227013" algn="l" defTabSz="912813" rtl="0" eaLnBrk="0" fontAlgn="base" hangingPunct="0">
              <a:spcBef>
                <a:spcPct val="20000"/>
              </a:spcBef>
              <a:spcAft>
                <a:spcPct val="0"/>
              </a:spcAft>
              <a:buFont typeface="Arial" charset="0"/>
              <a:buChar char="»"/>
              <a:defRPr sz="2000" kern="1200">
                <a:solidFill>
                  <a:schemeClr val="bg1"/>
                </a:solidFill>
                <a:latin typeface="Tahoma"/>
                <a:ea typeface="+mn-ea"/>
                <a:cs typeface="Tahoma"/>
              </a:defRPr>
            </a:lvl5pPr>
            <a:lvl6pPr marL="251430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53"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99"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4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r>
              <a:rPr lang="en-US" sz="2400" dirty="0">
                <a:solidFill>
                  <a:schemeClr val="tx1"/>
                </a:solidFill>
                <a:latin typeface="+mn-lt"/>
              </a:rPr>
              <a:t>Contractor is responsible for ensuring that all work is performed by qualified laborers that meet training, licensing, and certifications necessary to complete assigned tasks</a:t>
            </a:r>
          </a:p>
          <a:p>
            <a:pPr lvl="0"/>
            <a:r>
              <a:rPr lang="en-US" sz="2400" dirty="0">
                <a:solidFill>
                  <a:schemeClr val="tx1"/>
                </a:solidFill>
                <a:latin typeface="+mn-lt"/>
              </a:rPr>
              <a:t>Contractor is responsible for implementing a Quality Management System to ensure that all work conforms to specified requirements</a:t>
            </a:r>
          </a:p>
          <a:p>
            <a:pPr lvl="0"/>
            <a:r>
              <a:rPr lang="en-US" sz="2400" dirty="0">
                <a:solidFill>
                  <a:schemeClr val="tx1"/>
                </a:solidFill>
                <a:latin typeface="+mn-lt"/>
              </a:rPr>
              <a:t>Includes a </a:t>
            </a:r>
            <a:r>
              <a:rPr lang="en-US" sz="2400" dirty="0" smtClean="0">
                <a:solidFill>
                  <a:schemeClr val="tx1"/>
                </a:solidFill>
                <a:latin typeface="+mn-lt"/>
              </a:rPr>
              <a:t>PSQMP </a:t>
            </a:r>
            <a:r>
              <a:rPr lang="en-US" sz="2400" dirty="0">
                <a:solidFill>
                  <a:schemeClr val="tx1"/>
                </a:solidFill>
                <a:latin typeface="+mn-lt"/>
              </a:rPr>
              <a:t>that is based on the 15 fundamental quality elements adopted by the FTA</a:t>
            </a:r>
          </a:p>
          <a:p>
            <a:pPr lvl="0"/>
            <a:r>
              <a:rPr lang="en-US" sz="2400" dirty="0">
                <a:solidFill>
                  <a:schemeClr val="tx1"/>
                </a:solidFill>
                <a:latin typeface="+mn-lt"/>
              </a:rPr>
              <a:t>Quality Status Report review meetings will be held monthly to review the acceptability of schedules and the Quality System and will be the basis for Progress Payments to the Contractor</a:t>
            </a:r>
          </a:p>
          <a:p>
            <a:pPr lvl="0"/>
            <a:r>
              <a:rPr lang="en-US" sz="2400" dirty="0">
                <a:solidFill>
                  <a:schemeClr val="tx1"/>
                </a:solidFill>
                <a:latin typeface="+mn-lt"/>
              </a:rPr>
              <a:t>Contractor shall prepare a Schedule of Deficiency Corrections within 15 days after discovery of a deficiency by the Contractor or notification of a deficiency from WMATA</a:t>
            </a:r>
          </a:p>
          <a:p>
            <a:pPr lvl="0"/>
            <a:r>
              <a:rPr lang="en-US" sz="2400" dirty="0">
                <a:solidFill>
                  <a:schemeClr val="tx1"/>
                </a:solidFill>
                <a:latin typeface="+mn-lt"/>
              </a:rPr>
              <a:t>Contractor shall prepare a Corrective Action Report applicable to actions required to correct a deficiency </a:t>
            </a:r>
          </a:p>
        </p:txBody>
      </p:sp>
    </p:spTree>
    <p:extLst>
      <p:ext uri="{BB962C8B-B14F-4D97-AF65-F5344CB8AC3E}">
        <p14:creationId xmlns:p14="http://schemas.microsoft.com/office/powerpoint/2010/main" val="357408028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17650" y="530225"/>
            <a:ext cx="9220200" cy="615553"/>
          </a:xfrm>
          <a:prstGeom prst="rect">
            <a:avLst/>
          </a:prstGeom>
        </p:spPr>
        <p:txBody>
          <a:bodyPr vert="horz" wrap="square" lIns="0" tIns="0" rIns="0" bIns="0" rtlCol="0">
            <a:spAutoFit/>
          </a:bodyPr>
          <a:lstStyle/>
          <a:p>
            <a:pPr marL="2655570" marR="6350" indent="-2642870" algn="ctr">
              <a:lnSpc>
                <a:spcPct val="100000"/>
              </a:lnSpc>
            </a:pPr>
            <a:r>
              <a:rPr lang="en-US" sz="4000" b="1" dirty="0" smtClean="0">
                <a:latin typeface="+mj-lt"/>
                <a:ea typeface="Tahoma" panose="020B0604030504040204" pitchFamily="34" charset="0"/>
                <a:cs typeface="Tahoma" panose="020B0604030504040204" pitchFamily="34" charset="0"/>
              </a:rPr>
              <a:t>Safety Requirements</a:t>
            </a:r>
            <a:endParaRPr sz="4000" b="1" dirty="0">
              <a:latin typeface="+mj-lt"/>
              <a:ea typeface="Tahoma" panose="020B0604030504040204" pitchFamily="34" charset="0"/>
              <a:cs typeface="Tahoma" panose="020B0604030504040204" pitchFamily="34" charset="0"/>
            </a:endParaRPr>
          </a:p>
        </p:txBody>
      </p:sp>
      <p:sp>
        <p:nvSpPr>
          <p:cNvPr id="6" name="object 6"/>
          <p:cNvSpPr txBox="1">
            <a:spLocks noGrp="1"/>
          </p:cNvSpPr>
          <p:nvPr>
            <p:ph type="sldNum" sz="quarter" idx="7"/>
          </p:nvPr>
        </p:nvSpPr>
        <p:spPr>
          <a:xfrm>
            <a:off x="11118850" y="8576259"/>
            <a:ext cx="355346" cy="246221"/>
          </a:xfrm>
          <a:prstGeom prst="rect">
            <a:avLst/>
          </a:prstGeom>
        </p:spPr>
        <p:txBody>
          <a:bodyPr vert="horz" wrap="square" lIns="0" tIns="0" rIns="0" bIns="0" rtlCol="0">
            <a:spAutoFit/>
          </a:bodyPr>
          <a:lstStyle/>
          <a:p>
            <a:pPr marL="127000">
              <a:lnSpc>
                <a:spcPct val="100000"/>
              </a:lnSpc>
            </a:pPr>
            <a:fld id="{81D60167-4931-47E6-BA6A-407CBD079E47}" type="slidenum">
              <a:rPr sz="1600" spc="-10" dirty="0">
                <a:latin typeface="Calibri"/>
                <a:cs typeface="Calibri"/>
              </a:rPr>
              <a:t>35</a:t>
            </a:fld>
            <a:endParaRPr sz="1600" dirty="0">
              <a:latin typeface="Calibri"/>
              <a:cs typeface="Calibri"/>
            </a:endParaRPr>
          </a:p>
        </p:txBody>
      </p:sp>
      <p:sp>
        <p:nvSpPr>
          <p:cNvPr id="5" name="Content Placeholder 1"/>
          <p:cNvSpPr txBox="1">
            <a:spLocks/>
          </p:cNvSpPr>
          <p:nvPr/>
        </p:nvSpPr>
        <p:spPr bwMode="auto">
          <a:xfrm>
            <a:off x="1136649" y="2206625"/>
            <a:ext cx="10363201"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noAutofit/>
          </a:bodyPr>
          <a:lstStyle>
            <a:lvl1pPr marL="341313" indent="-341313" algn="l" defTabSz="912813" rtl="0" eaLnBrk="0" fontAlgn="base" hangingPunct="0">
              <a:spcBef>
                <a:spcPct val="20000"/>
              </a:spcBef>
              <a:spcAft>
                <a:spcPct val="0"/>
              </a:spcAft>
              <a:buFont typeface="Arial" charset="0"/>
              <a:buChar char="•"/>
              <a:defRPr sz="3200" kern="1200">
                <a:solidFill>
                  <a:schemeClr val="bg1"/>
                </a:solidFill>
                <a:latin typeface="Tahoma"/>
                <a:ea typeface="+mn-ea"/>
                <a:cs typeface="Tahoma"/>
              </a:defRPr>
            </a:lvl1pPr>
            <a:lvl2pPr marL="741363" indent="-284163" algn="l" defTabSz="912813" rtl="0" eaLnBrk="0" fontAlgn="base" hangingPunct="0">
              <a:spcBef>
                <a:spcPct val="20000"/>
              </a:spcBef>
              <a:spcAft>
                <a:spcPct val="0"/>
              </a:spcAft>
              <a:buFont typeface="Arial" charset="0"/>
              <a:buChar char="–"/>
              <a:defRPr sz="2800" kern="1200">
                <a:solidFill>
                  <a:schemeClr val="bg1"/>
                </a:solidFill>
                <a:latin typeface="Tahoma"/>
                <a:ea typeface="+mn-ea"/>
                <a:cs typeface="Tahoma"/>
              </a:defRPr>
            </a:lvl2pPr>
            <a:lvl3pPr marL="1141413" indent="-227013" algn="l" defTabSz="912813" rtl="0" eaLnBrk="0" fontAlgn="base" hangingPunct="0">
              <a:spcBef>
                <a:spcPct val="20000"/>
              </a:spcBef>
              <a:spcAft>
                <a:spcPct val="0"/>
              </a:spcAft>
              <a:buFont typeface="Arial" charset="0"/>
              <a:buChar char="•"/>
              <a:defRPr sz="2400" kern="1200">
                <a:solidFill>
                  <a:schemeClr val="bg1"/>
                </a:solidFill>
                <a:latin typeface="Tahoma"/>
                <a:ea typeface="+mn-ea"/>
                <a:cs typeface="Tahoma"/>
              </a:defRPr>
            </a:lvl3pPr>
            <a:lvl4pPr marL="1598613" indent="-227013" algn="l" defTabSz="912813" rtl="0" eaLnBrk="0" fontAlgn="base" hangingPunct="0">
              <a:spcBef>
                <a:spcPct val="20000"/>
              </a:spcBef>
              <a:spcAft>
                <a:spcPct val="0"/>
              </a:spcAft>
              <a:buFont typeface="Arial" charset="0"/>
              <a:buChar char="–"/>
              <a:defRPr sz="2000" kern="1200">
                <a:solidFill>
                  <a:schemeClr val="bg1"/>
                </a:solidFill>
                <a:latin typeface="Tahoma"/>
                <a:ea typeface="+mn-ea"/>
                <a:cs typeface="Tahoma"/>
              </a:defRPr>
            </a:lvl4pPr>
            <a:lvl5pPr marL="2055813" indent="-227013" algn="l" defTabSz="912813" rtl="0" eaLnBrk="0" fontAlgn="base" hangingPunct="0">
              <a:spcBef>
                <a:spcPct val="20000"/>
              </a:spcBef>
              <a:spcAft>
                <a:spcPct val="0"/>
              </a:spcAft>
              <a:buFont typeface="Arial" charset="0"/>
              <a:buChar char="»"/>
              <a:defRPr sz="2000" kern="1200">
                <a:solidFill>
                  <a:schemeClr val="bg1"/>
                </a:solidFill>
                <a:latin typeface="Tahoma"/>
                <a:ea typeface="+mn-ea"/>
                <a:cs typeface="Tahoma"/>
              </a:defRPr>
            </a:lvl5pPr>
            <a:lvl6pPr marL="251430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53"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99"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4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0" indent="-342900">
              <a:buFont typeface="Arial" panose="020B0604020202020204" pitchFamily="34" charset="0"/>
              <a:buChar char="•"/>
            </a:pPr>
            <a:r>
              <a:rPr lang="en-US" sz="2400" dirty="0">
                <a:solidFill>
                  <a:schemeClr val="tx1"/>
                </a:solidFill>
                <a:latin typeface="+mn-lt"/>
              </a:rPr>
              <a:t>Contractor Company Safety </a:t>
            </a:r>
            <a:r>
              <a:rPr lang="en-US" sz="2400" dirty="0" smtClean="0">
                <a:solidFill>
                  <a:schemeClr val="tx1"/>
                </a:solidFill>
                <a:latin typeface="+mn-lt"/>
              </a:rPr>
              <a:t>Plan</a:t>
            </a:r>
          </a:p>
          <a:p>
            <a:pPr marL="342900" lvl="0" indent="-342900">
              <a:buFont typeface="Arial" panose="020B0604020202020204" pitchFamily="34" charset="0"/>
              <a:buChar char="•"/>
            </a:pPr>
            <a:endParaRPr lang="en-US" sz="800" dirty="0">
              <a:solidFill>
                <a:schemeClr val="tx1"/>
              </a:solidFill>
              <a:latin typeface="+mn-lt"/>
            </a:endParaRPr>
          </a:p>
          <a:p>
            <a:pPr marL="342900" lvl="0" indent="-342900">
              <a:buFont typeface="Arial" panose="020B0604020202020204" pitchFamily="34" charset="0"/>
              <a:buChar char="•"/>
            </a:pPr>
            <a:r>
              <a:rPr lang="en-US" sz="2400" dirty="0">
                <a:solidFill>
                  <a:schemeClr val="tx1"/>
                </a:solidFill>
                <a:latin typeface="+mn-lt"/>
              </a:rPr>
              <a:t>Contractor Safety </a:t>
            </a:r>
            <a:r>
              <a:rPr lang="en-US" sz="2400" dirty="0" smtClean="0">
                <a:solidFill>
                  <a:schemeClr val="tx1"/>
                </a:solidFill>
                <a:latin typeface="+mn-lt"/>
              </a:rPr>
              <a:t>Superintendent</a:t>
            </a:r>
          </a:p>
          <a:p>
            <a:pPr marL="342900" lvl="0" indent="-342900">
              <a:buFont typeface="Arial" panose="020B0604020202020204" pitchFamily="34" charset="0"/>
              <a:buChar char="•"/>
            </a:pPr>
            <a:endParaRPr lang="en-US" sz="800" dirty="0">
              <a:solidFill>
                <a:schemeClr val="tx1"/>
              </a:solidFill>
              <a:latin typeface="+mn-lt"/>
            </a:endParaRPr>
          </a:p>
          <a:p>
            <a:pPr marL="342900" lvl="0" indent="-342900">
              <a:buFont typeface="Arial" panose="020B0604020202020204" pitchFamily="34" charset="0"/>
              <a:buChar char="•"/>
            </a:pPr>
            <a:r>
              <a:rPr lang="en-US" sz="2400" dirty="0">
                <a:solidFill>
                  <a:schemeClr val="tx1"/>
                </a:solidFill>
                <a:latin typeface="+mn-lt"/>
              </a:rPr>
              <a:t>RWP Training for all </a:t>
            </a:r>
            <a:r>
              <a:rPr lang="en-US" sz="2400" dirty="0" smtClean="0">
                <a:solidFill>
                  <a:schemeClr val="tx1"/>
                </a:solidFill>
                <a:latin typeface="+mn-lt"/>
              </a:rPr>
              <a:t>contractors</a:t>
            </a:r>
          </a:p>
          <a:p>
            <a:pPr marL="342900" lvl="0" indent="-342900">
              <a:buFont typeface="Arial" panose="020B0604020202020204" pitchFamily="34" charset="0"/>
              <a:buChar char="•"/>
            </a:pPr>
            <a:endParaRPr lang="en-US" sz="800" dirty="0">
              <a:solidFill>
                <a:schemeClr val="tx1"/>
              </a:solidFill>
              <a:latin typeface="+mn-lt"/>
            </a:endParaRPr>
          </a:p>
          <a:p>
            <a:pPr marL="342900" lvl="0" indent="-342900">
              <a:buFont typeface="Arial" panose="020B0604020202020204" pitchFamily="34" charset="0"/>
              <a:buChar char="•"/>
            </a:pPr>
            <a:r>
              <a:rPr lang="en-US" sz="2400" dirty="0">
                <a:solidFill>
                  <a:schemeClr val="tx1"/>
                </a:solidFill>
                <a:latin typeface="+mn-lt"/>
              </a:rPr>
              <a:t>100% Contractor ID Badges compliance </a:t>
            </a:r>
            <a:endParaRPr lang="en-US" sz="2400" dirty="0" smtClean="0">
              <a:solidFill>
                <a:schemeClr val="tx1"/>
              </a:solidFill>
              <a:latin typeface="+mn-lt"/>
            </a:endParaRPr>
          </a:p>
          <a:p>
            <a:pPr marL="342900" lvl="0" indent="-342900">
              <a:buFont typeface="Arial" panose="020B0604020202020204" pitchFamily="34" charset="0"/>
              <a:buChar char="•"/>
            </a:pPr>
            <a:endParaRPr lang="en-US" sz="800" dirty="0">
              <a:solidFill>
                <a:schemeClr val="tx1"/>
              </a:solidFill>
              <a:latin typeface="+mn-lt"/>
            </a:endParaRPr>
          </a:p>
          <a:p>
            <a:pPr marL="342900" indent="-342900">
              <a:buFont typeface="Arial" panose="020B0604020202020204" pitchFamily="34" charset="0"/>
              <a:buChar char="•"/>
            </a:pPr>
            <a:r>
              <a:rPr lang="en-US" sz="2400" dirty="0">
                <a:solidFill>
                  <a:schemeClr val="tx1"/>
                </a:solidFill>
                <a:latin typeface="+mn-lt"/>
              </a:rPr>
              <a:t>WMATA-approved SSWP </a:t>
            </a:r>
            <a:r>
              <a:rPr lang="en-US" sz="2400" dirty="0" smtClean="0">
                <a:solidFill>
                  <a:schemeClr val="tx1"/>
                </a:solidFill>
                <a:latin typeface="+mn-lt"/>
              </a:rPr>
              <a:t>covering </a:t>
            </a:r>
            <a:r>
              <a:rPr lang="en-US" sz="2400" dirty="0">
                <a:solidFill>
                  <a:schemeClr val="tx1"/>
                </a:solidFill>
                <a:latin typeface="+mn-lt"/>
              </a:rPr>
              <a:t>all work </a:t>
            </a:r>
            <a:r>
              <a:rPr lang="en-US" sz="2400" dirty="0" smtClean="0">
                <a:solidFill>
                  <a:schemeClr val="tx1"/>
                </a:solidFill>
                <a:latin typeface="+mn-lt"/>
              </a:rPr>
              <a:t>sites</a:t>
            </a:r>
          </a:p>
          <a:p>
            <a:pPr marL="342900" indent="-342900">
              <a:buFont typeface="Arial" panose="020B0604020202020204" pitchFamily="34" charset="0"/>
              <a:buChar char="•"/>
            </a:pPr>
            <a:endParaRPr lang="en-US" sz="800" dirty="0">
              <a:solidFill>
                <a:schemeClr val="tx1"/>
              </a:solidFill>
              <a:latin typeface="+mn-lt"/>
            </a:endParaRPr>
          </a:p>
          <a:p>
            <a:pPr marL="342900" indent="-342900">
              <a:buFont typeface="Arial" panose="020B0604020202020204" pitchFamily="34" charset="0"/>
              <a:buChar char="•"/>
            </a:pPr>
            <a:r>
              <a:rPr lang="en-US" sz="2400" dirty="0">
                <a:solidFill>
                  <a:schemeClr val="tx1"/>
                </a:solidFill>
                <a:latin typeface="+mn-lt"/>
              </a:rPr>
              <a:t>WMATA approved supplemental work plans for all raceway installations </a:t>
            </a:r>
            <a:endParaRPr lang="en-US" sz="2400" dirty="0" smtClean="0">
              <a:solidFill>
                <a:schemeClr val="tx1"/>
              </a:solidFill>
              <a:latin typeface="+mn-lt"/>
            </a:endParaRPr>
          </a:p>
          <a:p>
            <a:pPr marL="342900" indent="-342900">
              <a:buFont typeface="Arial" panose="020B0604020202020204" pitchFamily="34" charset="0"/>
              <a:buChar char="•"/>
            </a:pPr>
            <a:endParaRPr lang="en-US" sz="800" dirty="0">
              <a:solidFill>
                <a:schemeClr val="tx1"/>
              </a:solidFill>
              <a:latin typeface="+mn-lt"/>
            </a:endParaRPr>
          </a:p>
          <a:p>
            <a:pPr marL="342900" lvl="0" indent="-342900">
              <a:buFont typeface="Arial" panose="020B0604020202020204" pitchFamily="34" charset="0"/>
              <a:buChar char="•"/>
            </a:pPr>
            <a:r>
              <a:rPr lang="en-US" sz="2400" dirty="0">
                <a:solidFill>
                  <a:schemeClr val="tx1"/>
                </a:solidFill>
                <a:latin typeface="+mn-lt"/>
              </a:rPr>
              <a:t>Safety/Tool Box </a:t>
            </a:r>
            <a:r>
              <a:rPr lang="en-US" sz="2400" dirty="0" smtClean="0">
                <a:solidFill>
                  <a:schemeClr val="tx1"/>
                </a:solidFill>
                <a:latin typeface="+mn-lt"/>
              </a:rPr>
              <a:t>Meetings</a:t>
            </a:r>
          </a:p>
          <a:p>
            <a:pPr marL="342900" lvl="0" indent="-342900">
              <a:buFont typeface="Arial" panose="020B0604020202020204" pitchFamily="34" charset="0"/>
              <a:buChar char="•"/>
            </a:pPr>
            <a:endParaRPr lang="en-US" sz="800" dirty="0">
              <a:solidFill>
                <a:schemeClr val="tx1"/>
              </a:solidFill>
              <a:latin typeface="+mn-lt"/>
            </a:endParaRPr>
          </a:p>
          <a:p>
            <a:pPr marL="342900" indent="-342900">
              <a:buFont typeface="Arial" panose="020B0604020202020204" pitchFamily="34" charset="0"/>
              <a:buChar char="•"/>
            </a:pPr>
            <a:r>
              <a:rPr lang="en-US" sz="2400" dirty="0">
                <a:solidFill>
                  <a:schemeClr val="tx1"/>
                </a:solidFill>
                <a:latin typeface="+mn-lt"/>
              </a:rPr>
              <a:t>100% Enforced PPE </a:t>
            </a:r>
            <a:r>
              <a:rPr lang="en-US" sz="2400" dirty="0" smtClean="0">
                <a:solidFill>
                  <a:schemeClr val="tx1"/>
                </a:solidFill>
                <a:latin typeface="+mn-lt"/>
              </a:rPr>
              <a:t>compliance</a:t>
            </a:r>
          </a:p>
          <a:p>
            <a:pPr marL="342900" indent="-342900">
              <a:buFont typeface="Arial" panose="020B0604020202020204" pitchFamily="34" charset="0"/>
              <a:buChar char="•"/>
            </a:pPr>
            <a:endParaRPr lang="en-US" sz="800" dirty="0">
              <a:solidFill>
                <a:schemeClr val="tx1"/>
              </a:solidFill>
              <a:latin typeface="+mn-lt"/>
            </a:endParaRPr>
          </a:p>
          <a:p>
            <a:pPr marL="342900" indent="-342900">
              <a:buFont typeface="Arial" panose="020B0604020202020204" pitchFamily="34" charset="0"/>
              <a:buChar char="•"/>
            </a:pPr>
            <a:r>
              <a:rPr lang="en-US" sz="2400" dirty="0">
                <a:solidFill>
                  <a:schemeClr val="tx1"/>
                </a:solidFill>
                <a:latin typeface="+mn-lt"/>
              </a:rPr>
              <a:t>Escorted access to ancillary </a:t>
            </a:r>
            <a:r>
              <a:rPr lang="en-US" sz="2400" dirty="0" smtClean="0">
                <a:solidFill>
                  <a:schemeClr val="tx1"/>
                </a:solidFill>
                <a:latin typeface="+mn-lt"/>
              </a:rPr>
              <a:t>rooms</a:t>
            </a:r>
          </a:p>
          <a:p>
            <a:pPr marL="342900" indent="-342900">
              <a:buFont typeface="Arial" panose="020B0604020202020204" pitchFamily="34" charset="0"/>
              <a:buChar char="•"/>
            </a:pPr>
            <a:endParaRPr lang="en-US" sz="800" dirty="0">
              <a:solidFill>
                <a:schemeClr val="tx1"/>
              </a:solidFill>
              <a:latin typeface="+mn-lt"/>
            </a:endParaRPr>
          </a:p>
          <a:p>
            <a:pPr marL="342900" indent="-342900">
              <a:buFont typeface="Arial" panose="020B0604020202020204" pitchFamily="34" charset="0"/>
              <a:buChar char="•"/>
            </a:pPr>
            <a:r>
              <a:rPr lang="en-US" sz="2400" dirty="0" smtClean="0">
                <a:solidFill>
                  <a:schemeClr val="tx1"/>
                </a:solidFill>
                <a:latin typeface="+mn-lt"/>
              </a:rPr>
              <a:t>WMATA </a:t>
            </a:r>
            <a:r>
              <a:rPr lang="en-US" sz="2400" dirty="0">
                <a:solidFill>
                  <a:schemeClr val="tx1"/>
                </a:solidFill>
                <a:latin typeface="+mn-lt"/>
              </a:rPr>
              <a:t>Construction Safety </a:t>
            </a:r>
            <a:r>
              <a:rPr lang="en-US" sz="2400" dirty="0" smtClean="0">
                <a:solidFill>
                  <a:schemeClr val="tx1"/>
                </a:solidFill>
                <a:latin typeface="+mn-lt"/>
              </a:rPr>
              <a:t>Manual</a:t>
            </a:r>
          </a:p>
          <a:p>
            <a:pPr marL="342900" indent="-342900">
              <a:buFont typeface="Arial" panose="020B0604020202020204" pitchFamily="34" charset="0"/>
              <a:buChar char="•"/>
            </a:pPr>
            <a:endParaRPr lang="en-US" sz="800" dirty="0">
              <a:solidFill>
                <a:schemeClr val="tx1"/>
              </a:solidFill>
              <a:latin typeface="+mn-lt"/>
            </a:endParaRPr>
          </a:p>
          <a:p>
            <a:pPr marL="342900" indent="-342900">
              <a:buFont typeface="Arial" panose="020B0604020202020204" pitchFamily="34" charset="0"/>
              <a:buChar char="•"/>
            </a:pPr>
            <a:r>
              <a:rPr lang="en-US" sz="2400" dirty="0">
                <a:solidFill>
                  <a:schemeClr val="tx1"/>
                </a:solidFill>
                <a:latin typeface="+mn-lt"/>
              </a:rPr>
              <a:t>Electrical Work (LOTO procedures; no hot work)</a:t>
            </a:r>
          </a:p>
        </p:txBody>
      </p:sp>
    </p:spTree>
    <p:extLst>
      <p:ext uri="{BB962C8B-B14F-4D97-AF65-F5344CB8AC3E}">
        <p14:creationId xmlns:p14="http://schemas.microsoft.com/office/powerpoint/2010/main" val="322946889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0" y="3197225"/>
            <a:ext cx="5126673" cy="3845005"/>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0250" y="2663825"/>
            <a:ext cx="3882107" cy="5178730"/>
          </a:xfrm>
          <a:prstGeom prst="rect">
            <a:avLst/>
          </a:prstGeom>
        </p:spPr>
      </p:pic>
      <p:sp>
        <p:nvSpPr>
          <p:cNvPr id="7" name="object 2"/>
          <p:cNvSpPr txBox="1">
            <a:spLocks noGrp="1"/>
          </p:cNvSpPr>
          <p:nvPr>
            <p:ph type="title"/>
          </p:nvPr>
        </p:nvSpPr>
        <p:spPr>
          <a:xfrm>
            <a:off x="1517650" y="530225"/>
            <a:ext cx="9220200" cy="615553"/>
          </a:xfrm>
          <a:prstGeom prst="rect">
            <a:avLst/>
          </a:prstGeom>
        </p:spPr>
        <p:txBody>
          <a:bodyPr vert="horz" wrap="square" lIns="0" tIns="0" rIns="0" bIns="0" rtlCol="0">
            <a:spAutoFit/>
          </a:bodyPr>
          <a:lstStyle/>
          <a:p>
            <a:pPr marL="2655570" marR="6350" indent="-2642870" algn="ctr">
              <a:lnSpc>
                <a:spcPct val="100000"/>
              </a:lnSpc>
            </a:pPr>
            <a:r>
              <a:rPr lang="en-US" sz="4000" b="1" dirty="0" smtClean="0">
                <a:latin typeface="+mj-lt"/>
                <a:ea typeface="Tahoma" panose="020B0604030504040204" pitchFamily="34" charset="0"/>
                <a:cs typeface="Tahoma" panose="020B0604030504040204" pitchFamily="34" charset="0"/>
              </a:rPr>
              <a:t>Safety Requirements</a:t>
            </a:r>
            <a:endParaRPr sz="4000" b="1" dirty="0">
              <a:latin typeface="+mj-lt"/>
              <a:ea typeface="Tahoma" panose="020B0604030504040204" pitchFamily="34" charset="0"/>
              <a:cs typeface="Tahoma" panose="020B0604030504040204" pitchFamily="34" charset="0"/>
            </a:endParaRPr>
          </a:p>
        </p:txBody>
      </p:sp>
      <p:sp>
        <p:nvSpPr>
          <p:cNvPr id="8" name="object 6"/>
          <p:cNvSpPr txBox="1">
            <a:spLocks noGrp="1"/>
          </p:cNvSpPr>
          <p:nvPr>
            <p:ph type="sldNum" sz="quarter" idx="7"/>
          </p:nvPr>
        </p:nvSpPr>
        <p:spPr>
          <a:xfrm>
            <a:off x="11118850" y="8576259"/>
            <a:ext cx="355346" cy="246221"/>
          </a:xfrm>
          <a:prstGeom prst="rect">
            <a:avLst/>
          </a:prstGeom>
        </p:spPr>
        <p:txBody>
          <a:bodyPr vert="horz" wrap="square" lIns="0" tIns="0" rIns="0" bIns="0" rtlCol="0">
            <a:spAutoFit/>
          </a:bodyPr>
          <a:lstStyle/>
          <a:p>
            <a:pPr marL="127000">
              <a:lnSpc>
                <a:spcPct val="100000"/>
              </a:lnSpc>
            </a:pPr>
            <a:fld id="{81D60167-4931-47E6-BA6A-407CBD079E47}" type="slidenum">
              <a:rPr sz="1600" spc="-10" dirty="0">
                <a:latin typeface="Calibri"/>
                <a:cs typeface="Calibri"/>
              </a:rPr>
              <a:t>36</a:t>
            </a:fld>
            <a:endParaRPr sz="1600" dirty="0">
              <a:latin typeface="Calibri"/>
              <a:cs typeface="Calibri"/>
            </a:endParaRPr>
          </a:p>
        </p:txBody>
      </p:sp>
    </p:spTree>
    <p:extLst>
      <p:ext uri="{BB962C8B-B14F-4D97-AF65-F5344CB8AC3E}">
        <p14:creationId xmlns:p14="http://schemas.microsoft.com/office/powerpoint/2010/main" val="30925391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17650" y="530225"/>
            <a:ext cx="9220200" cy="615553"/>
          </a:xfrm>
          <a:prstGeom prst="rect">
            <a:avLst/>
          </a:prstGeom>
        </p:spPr>
        <p:txBody>
          <a:bodyPr vert="horz" wrap="square" lIns="0" tIns="0" rIns="0" bIns="0" rtlCol="0">
            <a:spAutoFit/>
          </a:bodyPr>
          <a:lstStyle/>
          <a:p>
            <a:pPr marL="2655570" marR="6350" indent="-2642870" algn="ctr">
              <a:lnSpc>
                <a:spcPct val="100000"/>
              </a:lnSpc>
            </a:pPr>
            <a:r>
              <a:rPr lang="en-US" sz="4000" b="1" dirty="0" smtClean="0">
                <a:latin typeface="+mj-lt"/>
                <a:ea typeface="Tahoma" panose="020B0604030504040204" pitchFamily="34" charset="0"/>
                <a:cs typeface="Tahoma" panose="020B0604030504040204" pitchFamily="34" charset="0"/>
              </a:rPr>
              <a:t>Project Management Requirements</a:t>
            </a:r>
            <a:endParaRPr sz="4000" b="1" dirty="0">
              <a:latin typeface="+mj-lt"/>
              <a:ea typeface="Tahoma" panose="020B0604030504040204" pitchFamily="34" charset="0"/>
              <a:cs typeface="Tahoma" panose="020B0604030504040204" pitchFamily="34" charset="0"/>
            </a:endParaRPr>
          </a:p>
        </p:txBody>
      </p:sp>
      <p:sp>
        <p:nvSpPr>
          <p:cNvPr id="6" name="object 6"/>
          <p:cNvSpPr txBox="1">
            <a:spLocks noGrp="1"/>
          </p:cNvSpPr>
          <p:nvPr>
            <p:ph type="sldNum" sz="quarter" idx="7"/>
          </p:nvPr>
        </p:nvSpPr>
        <p:spPr>
          <a:xfrm>
            <a:off x="11118850" y="8576259"/>
            <a:ext cx="355346" cy="246221"/>
          </a:xfrm>
          <a:prstGeom prst="rect">
            <a:avLst/>
          </a:prstGeom>
        </p:spPr>
        <p:txBody>
          <a:bodyPr vert="horz" wrap="square" lIns="0" tIns="0" rIns="0" bIns="0" rtlCol="0">
            <a:spAutoFit/>
          </a:bodyPr>
          <a:lstStyle/>
          <a:p>
            <a:pPr marL="127000">
              <a:lnSpc>
                <a:spcPct val="100000"/>
              </a:lnSpc>
            </a:pPr>
            <a:fld id="{81D60167-4931-47E6-BA6A-407CBD079E47}" type="slidenum">
              <a:rPr sz="1600" spc="-10" dirty="0">
                <a:latin typeface="Calibri"/>
                <a:cs typeface="Calibri"/>
              </a:rPr>
              <a:t>37</a:t>
            </a:fld>
            <a:endParaRPr sz="1600" dirty="0">
              <a:latin typeface="Calibri"/>
              <a:cs typeface="Calibri"/>
            </a:endParaRPr>
          </a:p>
        </p:txBody>
      </p:sp>
      <p:sp>
        <p:nvSpPr>
          <p:cNvPr id="5" name="Content Placeholder 1"/>
          <p:cNvSpPr txBox="1">
            <a:spLocks/>
          </p:cNvSpPr>
          <p:nvPr/>
        </p:nvSpPr>
        <p:spPr bwMode="auto">
          <a:xfrm>
            <a:off x="1136649" y="2206625"/>
            <a:ext cx="10363201"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noAutofit/>
          </a:bodyPr>
          <a:lstStyle>
            <a:lvl1pPr marL="341313" indent="-341313" algn="l" defTabSz="912813" rtl="0" eaLnBrk="0" fontAlgn="base" hangingPunct="0">
              <a:spcBef>
                <a:spcPct val="20000"/>
              </a:spcBef>
              <a:spcAft>
                <a:spcPct val="0"/>
              </a:spcAft>
              <a:buFont typeface="Arial" charset="0"/>
              <a:buChar char="•"/>
              <a:defRPr sz="3200" kern="1200">
                <a:solidFill>
                  <a:schemeClr val="bg1"/>
                </a:solidFill>
                <a:latin typeface="Tahoma"/>
                <a:ea typeface="+mn-ea"/>
                <a:cs typeface="Tahoma"/>
              </a:defRPr>
            </a:lvl1pPr>
            <a:lvl2pPr marL="741363" indent="-284163" algn="l" defTabSz="912813" rtl="0" eaLnBrk="0" fontAlgn="base" hangingPunct="0">
              <a:spcBef>
                <a:spcPct val="20000"/>
              </a:spcBef>
              <a:spcAft>
                <a:spcPct val="0"/>
              </a:spcAft>
              <a:buFont typeface="Arial" charset="0"/>
              <a:buChar char="–"/>
              <a:defRPr sz="2800" kern="1200">
                <a:solidFill>
                  <a:schemeClr val="bg1"/>
                </a:solidFill>
                <a:latin typeface="Tahoma"/>
                <a:ea typeface="+mn-ea"/>
                <a:cs typeface="Tahoma"/>
              </a:defRPr>
            </a:lvl2pPr>
            <a:lvl3pPr marL="1141413" indent="-227013" algn="l" defTabSz="912813" rtl="0" eaLnBrk="0" fontAlgn="base" hangingPunct="0">
              <a:spcBef>
                <a:spcPct val="20000"/>
              </a:spcBef>
              <a:spcAft>
                <a:spcPct val="0"/>
              </a:spcAft>
              <a:buFont typeface="Arial" charset="0"/>
              <a:buChar char="•"/>
              <a:defRPr sz="2400" kern="1200">
                <a:solidFill>
                  <a:schemeClr val="bg1"/>
                </a:solidFill>
                <a:latin typeface="Tahoma"/>
                <a:ea typeface="+mn-ea"/>
                <a:cs typeface="Tahoma"/>
              </a:defRPr>
            </a:lvl3pPr>
            <a:lvl4pPr marL="1598613" indent="-227013" algn="l" defTabSz="912813" rtl="0" eaLnBrk="0" fontAlgn="base" hangingPunct="0">
              <a:spcBef>
                <a:spcPct val="20000"/>
              </a:spcBef>
              <a:spcAft>
                <a:spcPct val="0"/>
              </a:spcAft>
              <a:buFont typeface="Arial" charset="0"/>
              <a:buChar char="–"/>
              <a:defRPr sz="2000" kern="1200">
                <a:solidFill>
                  <a:schemeClr val="bg1"/>
                </a:solidFill>
                <a:latin typeface="Tahoma"/>
                <a:ea typeface="+mn-ea"/>
                <a:cs typeface="Tahoma"/>
              </a:defRPr>
            </a:lvl4pPr>
            <a:lvl5pPr marL="2055813" indent="-227013" algn="l" defTabSz="912813" rtl="0" eaLnBrk="0" fontAlgn="base" hangingPunct="0">
              <a:spcBef>
                <a:spcPct val="20000"/>
              </a:spcBef>
              <a:spcAft>
                <a:spcPct val="0"/>
              </a:spcAft>
              <a:buFont typeface="Arial" charset="0"/>
              <a:buChar char="»"/>
              <a:defRPr sz="2000" kern="1200">
                <a:solidFill>
                  <a:schemeClr val="bg1"/>
                </a:solidFill>
                <a:latin typeface="Tahoma"/>
                <a:ea typeface="+mn-ea"/>
                <a:cs typeface="Tahoma"/>
              </a:defRPr>
            </a:lvl5pPr>
            <a:lvl6pPr marL="251430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53"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99"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4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r>
              <a:rPr lang="en-US" sz="2800" dirty="0">
                <a:solidFill>
                  <a:schemeClr val="tx1"/>
                </a:solidFill>
                <a:latin typeface="+mn-lt"/>
              </a:rPr>
              <a:t>Use of Oracle’s Primavera project management software for submittal of cost-loaded project </a:t>
            </a:r>
            <a:r>
              <a:rPr lang="en-US" sz="2800" dirty="0" smtClean="0">
                <a:solidFill>
                  <a:schemeClr val="tx1"/>
                </a:solidFill>
                <a:latin typeface="+mn-lt"/>
              </a:rPr>
              <a:t>schedules</a:t>
            </a:r>
          </a:p>
          <a:p>
            <a:pPr lvl="0"/>
            <a:endParaRPr lang="en-US" sz="800" dirty="0">
              <a:solidFill>
                <a:schemeClr val="tx1"/>
              </a:solidFill>
              <a:latin typeface="+mn-lt"/>
            </a:endParaRPr>
          </a:p>
          <a:p>
            <a:pPr lvl="0"/>
            <a:r>
              <a:rPr lang="en-US" sz="2800" dirty="0">
                <a:solidFill>
                  <a:schemeClr val="tx1"/>
                </a:solidFill>
                <a:latin typeface="+mn-lt"/>
              </a:rPr>
              <a:t>Use of internet-based Procore project management software for deliverable submittals and review work flow management </a:t>
            </a:r>
            <a:endParaRPr lang="en-US" sz="2800" dirty="0" smtClean="0">
              <a:solidFill>
                <a:schemeClr val="tx1"/>
              </a:solidFill>
              <a:latin typeface="+mn-lt"/>
            </a:endParaRPr>
          </a:p>
          <a:p>
            <a:pPr lvl="0"/>
            <a:endParaRPr lang="en-US" sz="800" dirty="0">
              <a:solidFill>
                <a:schemeClr val="tx1"/>
              </a:solidFill>
              <a:latin typeface="+mn-lt"/>
            </a:endParaRPr>
          </a:p>
          <a:p>
            <a:pPr lvl="0"/>
            <a:r>
              <a:rPr lang="en-US" sz="2800" dirty="0">
                <a:solidFill>
                  <a:schemeClr val="tx1"/>
                </a:solidFill>
                <a:latin typeface="+mn-lt"/>
              </a:rPr>
              <a:t>Contractor shall provide a full-time, dedicated Project Manager to oversee the </a:t>
            </a:r>
            <a:r>
              <a:rPr lang="en-US" sz="2800" dirty="0" smtClean="0">
                <a:solidFill>
                  <a:schemeClr val="tx1"/>
                </a:solidFill>
                <a:latin typeface="+mn-lt"/>
              </a:rPr>
              <a:t>project</a:t>
            </a:r>
          </a:p>
          <a:p>
            <a:pPr lvl="0"/>
            <a:endParaRPr lang="en-US" sz="800" dirty="0">
              <a:solidFill>
                <a:schemeClr val="tx1"/>
              </a:solidFill>
              <a:latin typeface="+mn-lt"/>
            </a:endParaRPr>
          </a:p>
          <a:p>
            <a:pPr lvl="0"/>
            <a:r>
              <a:rPr lang="en-US" sz="2800" dirty="0">
                <a:solidFill>
                  <a:schemeClr val="tx1"/>
                </a:solidFill>
                <a:latin typeface="+mn-lt"/>
              </a:rPr>
              <a:t>Contractor shall identify project Quality </a:t>
            </a:r>
            <a:r>
              <a:rPr lang="en-US" sz="2800" dirty="0" smtClean="0">
                <a:solidFill>
                  <a:schemeClr val="tx1"/>
                </a:solidFill>
                <a:latin typeface="+mn-lt"/>
              </a:rPr>
              <a:t>Manager</a:t>
            </a:r>
            <a:endParaRPr lang="en-US" sz="2800" dirty="0">
              <a:solidFill>
                <a:schemeClr val="tx1"/>
              </a:solidFill>
              <a:latin typeface="+mn-lt"/>
            </a:endParaRPr>
          </a:p>
        </p:txBody>
      </p:sp>
    </p:spTree>
    <p:extLst>
      <p:ext uri="{BB962C8B-B14F-4D97-AF65-F5344CB8AC3E}">
        <p14:creationId xmlns:p14="http://schemas.microsoft.com/office/powerpoint/2010/main" val="389008654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17650" y="530225"/>
            <a:ext cx="9220200" cy="615553"/>
          </a:xfrm>
          <a:prstGeom prst="rect">
            <a:avLst/>
          </a:prstGeom>
        </p:spPr>
        <p:txBody>
          <a:bodyPr vert="horz" wrap="square" lIns="0" tIns="0" rIns="0" bIns="0" rtlCol="0">
            <a:spAutoFit/>
          </a:bodyPr>
          <a:lstStyle/>
          <a:p>
            <a:pPr marL="2655570" marR="6350" indent="-2642870" algn="ctr">
              <a:lnSpc>
                <a:spcPct val="100000"/>
              </a:lnSpc>
            </a:pPr>
            <a:r>
              <a:rPr lang="en-US" sz="4000" b="1" dirty="0" smtClean="0">
                <a:latin typeface="+mj-lt"/>
                <a:ea typeface="Tahoma" panose="020B0604030504040204" pitchFamily="34" charset="0"/>
                <a:cs typeface="Tahoma" panose="020B0604030504040204" pitchFamily="34" charset="0"/>
              </a:rPr>
              <a:t>Invoice Package Submittals</a:t>
            </a:r>
            <a:endParaRPr sz="4000" b="1" dirty="0">
              <a:latin typeface="+mj-lt"/>
              <a:ea typeface="Tahoma" panose="020B0604030504040204" pitchFamily="34" charset="0"/>
              <a:cs typeface="Tahoma" panose="020B0604030504040204" pitchFamily="34" charset="0"/>
            </a:endParaRPr>
          </a:p>
        </p:txBody>
      </p:sp>
      <p:sp>
        <p:nvSpPr>
          <p:cNvPr id="6" name="object 6"/>
          <p:cNvSpPr txBox="1">
            <a:spLocks noGrp="1"/>
          </p:cNvSpPr>
          <p:nvPr>
            <p:ph type="sldNum" sz="quarter" idx="7"/>
          </p:nvPr>
        </p:nvSpPr>
        <p:spPr>
          <a:xfrm>
            <a:off x="11118850" y="8576259"/>
            <a:ext cx="355346" cy="246221"/>
          </a:xfrm>
          <a:prstGeom prst="rect">
            <a:avLst/>
          </a:prstGeom>
        </p:spPr>
        <p:txBody>
          <a:bodyPr vert="horz" wrap="square" lIns="0" tIns="0" rIns="0" bIns="0" rtlCol="0">
            <a:spAutoFit/>
          </a:bodyPr>
          <a:lstStyle/>
          <a:p>
            <a:pPr marL="127000">
              <a:lnSpc>
                <a:spcPct val="100000"/>
              </a:lnSpc>
            </a:pPr>
            <a:fld id="{81D60167-4931-47E6-BA6A-407CBD079E47}" type="slidenum">
              <a:rPr sz="1600" spc="-10" dirty="0">
                <a:latin typeface="Calibri"/>
                <a:cs typeface="Calibri"/>
              </a:rPr>
              <a:t>38</a:t>
            </a:fld>
            <a:endParaRPr sz="1600" dirty="0">
              <a:latin typeface="Calibri"/>
              <a:cs typeface="Calibri"/>
            </a:endParaRPr>
          </a:p>
        </p:txBody>
      </p:sp>
      <p:sp>
        <p:nvSpPr>
          <p:cNvPr id="5" name="Content Placeholder 1"/>
          <p:cNvSpPr txBox="1">
            <a:spLocks/>
          </p:cNvSpPr>
          <p:nvPr/>
        </p:nvSpPr>
        <p:spPr bwMode="auto">
          <a:xfrm>
            <a:off x="1136649" y="2206625"/>
            <a:ext cx="10363201"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noAutofit/>
          </a:bodyPr>
          <a:lstStyle>
            <a:lvl1pPr marL="341313" indent="-341313" algn="l" defTabSz="912813" rtl="0" eaLnBrk="0" fontAlgn="base" hangingPunct="0">
              <a:spcBef>
                <a:spcPct val="20000"/>
              </a:spcBef>
              <a:spcAft>
                <a:spcPct val="0"/>
              </a:spcAft>
              <a:buFont typeface="Arial" charset="0"/>
              <a:buChar char="•"/>
              <a:defRPr sz="3200" kern="1200">
                <a:solidFill>
                  <a:schemeClr val="bg1"/>
                </a:solidFill>
                <a:latin typeface="Tahoma"/>
                <a:ea typeface="+mn-ea"/>
                <a:cs typeface="Tahoma"/>
              </a:defRPr>
            </a:lvl1pPr>
            <a:lvl2pPr marL="741363" indent="-284163" algn="l" defTabSz="912813" rtl="0" eaLnBrk="0" fontAlgn="base" hangingPunct="0">
              <a:spcBef>
                <a:spcPct val="20000"/>
              </a:spcBef>
              <a:spcAft>
                <a:spcPct val="0"/>
              </a:spcAft>
              <a:buFont typeface="Arial" charset="0"/>
              <a:buChar char="–"/>
              <a:defRPr sz="2800" kern="1200">
                <a:solidFill>
                  <a:schemeClr val="bg1"/>
                </a:solidFill>
                <a:latin typeface="Tahoma"/>
                <a:ea typeface="+mn-ea"/>
                <a:cs typeface="Tahoma"/>
              </a:defRPr>
            </a:lvl2pPr>
            <a:lvl3pPr marL="1141413" indent="-227013" algn="l" defTabSz="912813" rtl="0" eaLnBrk="0" fontAlgn="base" hangingPunct="0">
              <a:spcBef>
                <a:spcPct val="20000"/>
              </a:spcBef>
              <a:spcAft>
                <a:spcPct val="0"/>
              </a:spcAft>
              <a:buFont typeface="Arial" charset="0"/>
              <a:buChar char="•"/>
              <a:defRPr sz="2400" kern="1200">
                <a:solidFill>
                  <a:schemeClr val="bg1"/>
                </a:solidFill>
                <a:latin typeface="Tahoma"/>
                <a:ea typeface="+mn-ea"/>
                <a:cs typeface="Tahoma"/>
              </a:defRPr>
            </a:lvl3pPr>
            <a:lvl4pPr marL="1598613" indent="-227013" algn="l" defTabSz="912813" rtl="0" eaLnBrk="0" fontAlgn="base" hangingPunct="0">
              <a:spcBef>
                <a:spcPct val="20000"/>
              </a:spcBef>
              <a:spcAft>
                <a:spcPct val="0"/>
              </a:spcAft>
              <a:buFont typeface="Arial" charset="0"/>
              <a:buChar char="–"/>
              <a:defRPr sz="2000" kern="1200">
                <a:solidFill>
                  <a:schemeClr val="bg1"/>
                </a:solidFill>
                <a:latin typeface="Tahoma"/>
                <a:ea typeface="+mn-ea"/>
                <a:cs typeface="Tahoma"/>
              </a:defRPr>
            </a:lvl4pPr>
            <a:lvl5pPr marL="2055813" indent="-227013" algn="l" defTabSz="912813" rtl="0" eaLnBrk="0" fontAlgn="base" hangingPunct="0">
              <a:spcBef>
                <a:spcPct val="20000"/>
              </a:spcBef>
              <a:spcAft>
                <a:spcPct val="0"/>
              </a:spcAft>
              <a:buFont typeface="Arial" charset="0"/>
              <a:buChar char="»"/>
              <a:defRPr sz="2000" kern="1200">
                <a:solidFill>
                  <a:schemeClr val="bg1"/>
                </a:solidFill>
                <a:latin typeface="Tahoma"/>
                <a:ea typeface="+mn-ea"/>
                <a:cs typeface="Tahoma"/>
              </a:defRPr>
            </a:lvl5pPr>
            <a:lvl6pPr marL="251430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53"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99"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4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r>
              <a:rPr lang="en-US" sz="2800" dirty="0" smtClean="0">
                <a:solidFill>
                  <a:schemeClr val="tx1"/>
                </a:solidFill>
                <a:latin typeface="+mn-lt"/>
              </a:rPr>
              <a:t>Certified Pay Application</a:t>
            </a:r>
          </a:p>
          <a:p>
            <a:pPr lvl="0"/>
            <a:endParaRPr lang="en-US" sz="800" dirty="0" smtClean="0">
              <a:solidFill>
                <a:schemeClr val="tx1"/>
              </a:solidFill>
              <a:latin typeface="+mn-lt"/>
            </a:endParaRPr>
          </a:p>
          <a:p>
            <a:pPr lvl="0"/>
            <a:r>
              <a:rPr lang="en-US" sz="2800" dirty="0" smtClean="0">
                <a:solidFill>
                  <a:schemeClr val="tx1"/>
                </a:solidFill>
                <a:latin typeface="+mn-lt"/>
              </a:rPr>
              <a:t>Monthly Progress Report</a:t>
            </a:r>
          </a:p>
          <a:p>
            <a:pPr lvl="0"/>
            <a:endParaRPr lang="en-US" sz="800" dirty="0" smtClean="0">
              <a:solidFill>
                <a:schemeClr val="tx1"/>
              </a:solidFill>
              <a:latin typeface="+mn-lt"/>
            </a:endParaRPr>
          </a:p>
          <a:p>
            <a:pPr lvl="0"/>
            <a:r>
              <a:rPr lang="en-US" sz="2800" dirty="0" smtClean="0">
                <a:solidFill>
                  <a:schemeClr val="tx1"/>
                </a:solidFill>
                <a:latin typeface="+mn-lt"/>
              </a:rPr>
              <a:t>Certified Payroll</a:t>
            </a:r>
          </a:p>
          <a:p>
            <a:pPr lvl="0"/>
            <a:endParaRPr lang="en-US" sz="800" dirty="0">
              <a:solidFill>
                <a:schemeClr val="tx1"/>
              </a:solidFill>
              <a:latin typeface="+mn-lt"/>
            </a:endParaRPr>
          </a:p>
          <a:p>
            <a:pPr lvl="0"/>
            <a:r>
              <a:rPr lang="en-US" sz="2800" dirty="0">
                <a:solidFill>
                  <a:schemeClr val="tx1"/>
                </a:solidFill>
                <a:latin typeface="+mn-lt"/>
              </a:rPr>
              <a:t>Updated Cost-Loaded </a:t>
            </a:r>
            <a:r>
              <a:rPr lang="en-US" sz="2800" dirty="0" smtClean="0">
                <a:solidFill>
                  <a:schemeClr val="tx1"/>
                </a:solidFill>
                <a:latin typeface="+mn-lt"/>
              </a:rPr>
              <a:t>Schedule</a:t>
            </a:r>
          </a:p>
          <a:p>
            <a:pPr lvl="0"/>
            <a:endParaRPr lang="en-US" sz="800" dirty="0" smtClean="0">
              <a:solidFill>
                <a:schemeClr val="tx1"/>
              </a:solidFill>
              <a:latin typeface="+mn-lt"/>
            </a:endParaRPr>
          </a:p>
          <a:p>
            <a:pPr lvl="0"/>
            <a:r>
              <a:rPr lang="en-US" sz="2800" dirty="0" smtClean="0">
                <a:solidFill>
                  <a:schemeClr val="tx1"/>
                </a:solidFill>
                <a:latin typeface="+mn-lt"/>
              </a:rPr>
              <a:t>DBE/Prompt Payment Report</a:t>
            </a:r>
          </a:p>
          <a:p>
            <a:pPr lvl="1"/>
            <a:r>
              <a:rPr lang="en-US" sz="2400" dirty="0" smtClean="0">
                <a:solidFill>
                  <a:schemeClr val="tx1"/>
                </a:solidFill>
                <a:latin typeface="+mn-lt"/>
              </a:rPr>
              <a:t>Prime Contractor</a:t>
            </a:r>
          </a:p>
          <a:p>
            <a:pPr lvl="1"/>
            <a:r>
              <a:rPr lang="en-US" sz="2400" dirty="0" smtClean="0">
                <a:solidFill>
                  <a:schemeClr val="tx1"/>
                </a:solidFill>
                <a:latin typeface="+mn-lt"/>
              </a:rPr>
              <a:t>Subcontractors</a:t>
            </a:r>
          </a:p>
          <a:p>
            <a:pPr lvl="1"/>
            <a:endParaRPr lang="en-US" sz="800" dirty="0" smtClean="0">
              <a:solidFill>
                <a:schemeClr val="tx1"/>
              </a:solidFill>
              <a:latin typeface="+mn-lt"/>
            </a:endParaRPr>
          </a:p>
          <a:p>
            <a:pPr lvl="0"/>
            <a:r>
              <a:rPr lang="en-US" sz="2800" dirty="0" smtClean="0">
                <a:solidFill>
                  <a:schemeClr val="tx1"/>
                </a:solidFill>
                <a:latin typeface="+mn-lt"/>
              </a:rPr>
              <a:t>Safety Reports</a:t>
            </a:r>
          </a:p>
          <a:p>
            <a:pPr lvl="1"/>
            <a:r>
              <a:rPr lang="en-US" sz="2400" dirty="0" smtClean="0">
                <a:solidFill>
                  <a:schemeClr val="tx1"/>
                </a:solidFill>
                <a:latin typeface="+mn-lt"/>
              </a:rPr>
              <a:t>C-21</a:t>
            </a:r>
          </a:p>
          <a:p>
            <a:pPr lvl="1"/>
            <a:r>
              <a:rPr lang="en-US" sz="2400" dirty="0" smtClean="0">
                <a:solidFill>
                  <a:schemeClr val="tx1"/>
                </a:solidFill>
                <a:latin typeface="+mn-lt"/>
              </a:rPr>
              <a:t>C-26</a:t>
            </a:r>
          </a:p>
        </p:txBody>
      </p:sp>
    </p:spTree>
    <p:extLst>
      <p:ext uri="{BB962C8B-B14F-4D97-AF65-F5344CB8AC3E}">
        <p14:creationId xmlns:p14="http://schemas.microsoft.com/office/powerpoint/2010/main" val="130162693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17650" y="530225"/>
            <a:ext cx="9220200" cy="615553"/>
          </a:xfrm>
          <a:prstGeom prst="rect">
            <a:avLst/>
          </a:prstGeom>
        </p:spPr>
        <p:txBody>
          <a:bodyPr vert="horz" wrap="square" lIns="0" tIns="0" rIns="0" bIns="0" rtlCol="0">
            <a:spAutoFit/>
          </a:bodyPr>
          <a:lstStyle/>
          <a:p>
            <a:pPr marL="2655570" marR="6350" indent="-2642870" algn="ctr">
              <a:lnSpc>
                <a:spcPct val="100000"/>
              </a:lnSpc>
            </a:pPr>
            <a:r>
              <a:rPr lang="en-US" sz="4000" b="1" dirty="0" smtClean="0">
                <a:latin typeface="+mj-lt"/>
                <a:ea typeface="Tahoma" panose="020B0604030504040204" pitchFamily="34" charset="0"/>
                <a:cs typeface="Tahoma" panose="020B0604030504040204" pitchFamily="34" charset="0"/>
              </a:rPr>
              <a:t>Project Meetings</a:t>
            </a:r>
            <a:endParaRPr sz="4000" b="1" dirty="0">
              <a:latin typeface="+mj-lt"/>
              <a:ea typeface="Tahoma" panose="020B0604030504040204" pitchFamily="34" charset="0"/>
              <a:cs typeface="Tahoma" panose="020B0604030504040204" pitchFamily="34" charset="0"/>
            </a:endParaRPr>
          </a:p>
        </p:txBody>
      </p:sp>
      <p:sp>
        <p:nvSpPr>
          <p:cNvPr id="6" name="object 6"/>
          <p:cNvSpPr txBox="1">
            <a:spLocks noGrp="1"/>
          </p:cNvSpPr>
          <p:nvPr>
            <p:ph type="sldNum" sz="quarter" idx="7"/>
          </p:nvPr>
        </p:nvSpPr>
        <p:spPr>
          <a:xfrm>
            <a:off x="11118850" y="8576259"/>
            <a:ext cx="355346" cy="246221"/>
          </a:xfrm>
          <a:prstGeom prst="rect">
            <a:avLst/>
          </a:prstGeom>
        </p:spPr>
        <p:txBody>
          <a:bodyPr vert="horz" wrap="square" lIns="0" tIns="0" rIns="0" bIns="0" rtlCol="0">
            <a:spAutoFit/>
          </a:bodyPr>
          <a:lstStyle/>
          <a:p>
            <a:pPr marL="127000">
              <a:lnSpc>
                <a:spcPct val="100000"/>
              </a:lnSpc>
            </a:pPr>
            <a:fld id="{81D60167-4931-47E6-BA6A-407CBD079E47}" type="slidenum">
              <a:rPr sz="1600" spc="-10" dirty="0">
                <a:latin typeface="Calibri"/>
                <a:cs typeface="Calibri"/>
              </a:rPr>
              <a:t>39</a:t>
            </a:fld>
            <a:endParaRPr sz="1600" dirty="0">
              <a:latin typeface="Calibri"/>
              <a:cs typeface="Calibri"/>
            </a:endParaRPr>
          </a:p>
        </p:txBody>
      </p:sp>
      <p:sp>
        <p:nvSpPr>
          <p:cNvPr id="5" name="Content Placeholder 1"/>
          <p:cNvSpPr txBox="1">
            <a:spLocks/>
          </p:cNvSpPr>
          <p:nvPr/>
        </p:nvSpPr>
        <p:spPr bwMode="auto">
          <a:xfrm>
            <a:off x="1136649" y="2206625"/>
            <a:ext cx="10515601"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noAutofit/>
          </a:bodyPr>
          <a:lstStyle>
            <a:lvl1pPr marL="341313" indent="-341313" algn="l" defTabSz="912813" rtl="0" eaLnBrk="0" fontAlgn="base" hangingPunct="0">
              <a:spcBef>
                <a:spcPct val="20000"/>
              </a:spcBef>
              <a:spcAft>
                <a:spcPct val="0"/>
              </a:spcAft>
              <a:buFont typeface="Arial" charset="0"/>
              <a:buChar char="•"/>
              <a:defRPr sz="3200" kern="1200">
                <a:solidFill>
                  <a:schemeClr val="bg1"/>
                </a:solidFill>
                <a:latin typeface="Tahoma"/>
                <a:ea typeface="+mn-ea"/>
                <a:cs typeface="Tahoma"/>
              </a:defRPr>
            </a:lvl1pPr>
            <a:lvl2pPr marL="741363" indent="-284163" algn="l" defTabSz="912813" rtl="0" eaLnBrk="0" fontAlgn="base" hangingPunct="0">
              <a:spcBef>
                <a:spcPct val="20000"/>
              </a:spcBef>
              <a:spcAft>
                <a:spcPct val="0"/>
              </a:spcAft>
              <a:buFont typeface="Arial" charset="0"/>
              <a:buChar char="–"/>
              <a:defRPr sz="2800" kern="1200">
                <a:solidFill>
                  <a:schemeClr val="bg1"/>
                </a:solidFill>
                <a:latin typeface="Tahoma"/>
                <a:ea typeface="+mn-ea"/>
                <a:cs typeface="Tahoma"/>
              </a:defRPr>
            </a:lvl2pPr>
            <a:lvl3pPr marL="1141413" indent="-227013" algn="l" defTabSz="912813" rtl="0" eaLnBrk="0" fontAlgn="base" hangingPunct="0">
              <a:spcBef>
                <a:spcPct val="20000"/>
              </a:spcBef>
              <a:spcAft>
                <a:spcPct val="0"/>
              </a:spcAft>
              <a:buFont typeface="Arial" charset="0"/>
              <a:buChar char="•"/>
              <a:defRPr sz="2400" kern="1200">
                <a:solidFill>
                  <a:schemeClr val="bg1"/>
                </a:solidFill>
                <a:latin typeface="Tahoma"/>
                <a:ea typeface="+mn-ea"/>
                <a:cs typeface="Tahoma"/>
              </a:defRPr>
            </a:lvl3pPr>
            <a:lvl4pPr marL="1598613" indent="-227013" algn="l" defTabSz="912813" rtl="0" eaLnBrk="0" fontAlgn="base" hangingPunct="0">
              <a:spcBef>
                <a:spcPct val="20000"/>
              </a:spcBef>
              <a:spcAft>
                <a:spcPct val="0"/>
              </a:spcAft>
              <a:buFont typeface="Arial" charset="0"/>
              <a:buChar char="–"/>
              <a:defRPr sz="2000" kern="1200">
                <a:solidFill>
                  <a:schemeClr val="bg1"/>
                </a:solidFill>
                <a:latin typeface="Tahoma"/>
                <a:ea typeface="+mn-ea"/>
                <a:cs typeface="Tahoma"/>
              </a:defRPr>
            </a:lvl4pPr>
            <a:lvl5pPr marL="2055813" indent="-227013" algn="l" defTabSz="912813" rtl="0" eaLnBrk="0" fontAlgn="base" hangingPunct="0">
              <a:spcBef>
                <a:spcPct val="20000"/>
              </a:spcBef>
              <a:spcAft>
                <a:spcPct val="0"/>
              </a:spcAft>
              <a:buFont typeface="Arial" charset="0"/>
              <a:buChar char="»"/>
              <a:defRPr sz="2000" kern="1200">
                <a:solidFill>
                  <a:schemeClr val="bg1"/>
                </a:solidFill>
                <a:latin typeface="Tahoma"/>
                <a:ea typeface="+mn-ea"/>
                <a:cs typeface="Tahoma"/>
              </a:defRPr>
            </a:lvl5pPr>
            <a:lvl6pPr marL="251430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53"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99"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4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r>
              <a:rPr lang="en-US" sz="2400" dirty="0">
                <a:solidFill>
                  <a:schemeClr val="tx1"/>
                </a:solidFill>
                <a:latin typeface="+mn-lt"/>
              </a:rPr>
              <a:t>Pre-Construction </a:t>
            </a:r>
            <a:r>
              <a:rPr lang="en-US" sz="2400" dirty="0" smtClean="0">
                <a:solidFill>
                  <a:schemeClr val="tx1"/>
                </a:solidFill>
                <a:latin typeface="+mn-lt"/>
              </a:rPr>
              <a:t>meetings</a:t>
            </a:r>
            <a:endParaRPr lang="en-US" sz="2400" dirty="0">
              <a:solidFill>
                <a:schemeClr val="tx1"/>
              </a:solidFill>
              <a:latin typeface="+mn-lt"/>
            </a:endParaRPr>
          </a:p>
          <a:p>
            <a:pPr lvl="1"/>
            <a:r>
              <a:rPr lang="en-US" sz="2000" dirty="0" smtClean="0">
                <a:solidFill>
                  <a:schemeClr val="tx1"/>
                </a:solidFill>
                <a:latin typeface="+mn-lt"/>
              </a:rPr>
              <a:t>Conducted </a:t>
            </a:r>
            <a:r>
              <a:rPr lang="en-US" sz="2000" dirty="0">
                <a:solidFill>
                  <a:schemeClr val="tx1"/>
                </a:solidFill>
                <a:latin typeface="+mn-lt"/>
              </a:rPr>
              <a:t>shortly after NTP to review contract requirements, project coordination,  deliverable submission procedures,  review safety and security requirements, and coordinate start of construction activities</a:t>
            </a:r>
          </a:p>
          <a:p>
            <a:pPr lvl="0"/>
            <a:r>
              <a:rPr lang="en-US" sz="2400" dirty="0" smtClean="0">
                <a:solidFill>
                  <a:schemeClr val="tx1"/>
                </a:solidFill>
                <a:latin typeface="+mn-lt"/>
              </a:rPr>
              <a:t>Project Kick-Off meeting</a:t>
            </a:r>
          </a:p>
          <a:p>
            <a:pPr lvl="1"/>
            <a:r>
              <a:rPr lang="en-US" sz="2000" dirty="0" smtClean="0">
                <a:solidFill>
                  <a:schemeClr val="tx1"/>
                </a:solidFill>
                <a:latin typeface="+mn-lt"/>
              </a:rPr>
              <a:t>Required </a:t>
            </a:r>
            <a:r>
              <a:rPr lang="en-US" sz="2000" dirty="0">
                <a:solidFill>
                  <a:schemeClr val="tx1"/>
                </a:solidFill>
                <a:latin typeface="+mn-lt"/>
              </a:rPr>
              <a:t>as needed to discuss special coordination or technical nature of certain construction activities</a:t>
            </a:r>
          </a:p>
          <a:p>
            <a:pPr lvl="1"/>
            <a:endParaRPr lang="en-US" sz="800" dirty="0">
              <a:solidFill>
                <a:schemeClr val="tx1"/>
              </a:solidFill>
              <a:latin typeface="+mn-lt"/>
            </a:endParaRPr>
          </a:p>
          <a:p>
            <a:pPr lvl="0"/>
            <a:r>
              <a:rPr lang="en-US" sz="2400" dirty="0">
                <a:solidFill>
                  <a:schemeClr val="tx1"/>
                </a:solidFill>
                <a:latin typeface="+mn-lt"/>
              </a:rPr>
              <a:t>Weekly Project Coordination meetings</a:t>
            </a:r>
          </a:p>
          <a:p>
            <a:pPr lvl="1"/>
            <a:r>
              <a:rPr lang="en-US" sz="2000" dirty="0">
                <a:solidFill>
                  <a:schemeClr val="tx1"/>
                </a:solidFill>
                <a:latin typeface="+mn-lt"/>
              </a:rPr>
              <a:t>Discuss work </a:t>
            </a:r>
            <a:r>
              <a:rPr lang="en-US" sz="2000" dirty="0" smtClean="0">
                <a:solidFill>
                  <a:schemeClr val="tx1"/>
                </a:solidFill>
                <a:latin typeface="+mn-lt"/>
              </a:rPr>
              <a:t>plan/schedule, review safety, </a:t>
            </a:r>
            <a:r>
              <a:rPr lang="en-US" sz="2000" dirty="0">
                <a:solidFill>
                  <a:schemeClr val="tx1"/>
                </a:solidFill>
                <a:latin typeface="+mn-lt"/>
              </a:rPr>
              <a:t>and to address administrative/technical issues of </a:t>
            </a:r>
            <a:r>
              <a:rPr lang="en-US" sz="2000" dirty="0" smtClean="0">
                <a:solidFill>
                  <a:schemeClr val="tx1"/>
                </a:solidFill>
                <a:latin typeface="+mn-lt"/>
              </a:rPr>
              <a:t>concern</a:t>
            </a:r>
          </a:p>
          <a:p>
            <a:pPr lvl="1"/>
            <a:endParaRPr lang="en-US" sz="800" dirty="0">
              <a:solidFill>
                <a:schemeClr val="tx1"/>
              </a:solidFill>
              <a:latin typeface="+mn-lt"/>
            </a:endParaRPr>
          </a:p>
          <a:p>
            <a:pPr lvl="0"/>
            <a:r>
              <a:rPr lang="en-US" sz="2400" dirty="0">
                <a:solidFill>
                  <a:schemeClr val="tx1"/>
                </a:solidFill>
                <a:latin typeface="+mn-lt"/>
              </a:rPr>
              <a:t>Monthly </a:t>
            </a:r>
            <a:r>
              <a:rPr lang="en-US" sz="2400" dirty="0" smtClean="0">
                <a:solidFill>
                  <a:schemeClr val="tx1"/>
                </a:solidFill>
                <a:latin typeface="+mn-lt"/>
              </a:rPr>
              <a:t>Progress and Quality </a:t>
            </a:r>
            <a:r>
              <a:rPr lang="en-US" sz="2400" dirty="0">
                <a:solidFill>
                  <a:schemeClr val="tx1"/>
                </a:solidFill>
                <a:latin typeface="+mn-lt"/>
              </a:rPr>
              <a:t>Management meetings</a:t>
            </a:r>
          </a:p>
          <a:p>
            <a:pPr lvl="1"/>
            <a:r>
              <a:rPr lang="en-US" sz="2000" dirty="0">
                <a:solidFill>
                  <a:schemeClr val="tx1"/>
                </a:solidFill>
                <a:latin typeface="+mn-lt"/>
              </a:rPr>
              <a:t>Review and determine status of each activity in the Draft Monthly Progress Report, deficiencies, and informal agreement of the Contractor’s monthly progress payment </a:t>
            </a:r>
            <a:r>
              <a:rPr lang="en-US" sz="2000" dirty="0" smtClean="0">
                <a:solidFill>
                  <a:schemeClr val="tx1"/>
                </a:solidFill>
                <a:latin typeface="+mn-lt"/>
              </a:rPr>
              <a:t>request</a:t>
            </a:r>
          </a:p>
          <a:p>
            <a:pPr lvl="1"/>
            <a:endParaRPr lang="en-US" sz="800" dirty="0" smtClean="0">
              <a:solidFill>
                <a:schemeClr val="tx1"/>
              </a:solidFill>
              <a:latin typeface="+mn-lt"/>
            </a:endParaRPr>
          </a:p>
          <a:p>
            <a:pPr lvl="0"/>
            <a:r>
              <a:rPr lang="en-US" sz="2400" dirty="0" smtClean="0">
                <a:solidFill>
                  <a:schemeClr val="tx1"/>
                </a:solidFill>
                <a:latin typeface="+mn-lt"/>
              </a:rPr>
              <a:t>Change meetings</a:t>
            </a:r>
            <a:endParaRPr lang="en-US" sz="2400" dirty="0">
              <a:solidFill>
                <a:schemeClr val="tx1"/>
              </a:solidFill>
              <a:latin typeface="+mn-lt"/>
            </a:endParaRPr>
          </a:p>
          <a:p>
            <a:pPr lvl="1"/>
            <a:r>
              <a:rPr lang="en-US" sz="2000" dirty="0">
                <a:solidFill>
                  <a:schemeClr val="tx1"/>
                </a:solidFill>
                <a:latin typeface="+mn-lt"/>
              </a:rPr>
              <a:t>As needed to discuss and resolve change order issues as they arise during the course of construction</a:t>
            </a:r>
          </a:p>
        </p:txBody>
      </p:sp>
    </p:spTree>
    <p:extLst>
      <p:ext uri="{BB962C8B-B14F-4D97-AF65-F5344CB8AC3E}">
        <p14:creationId xmlns:p14="http://schemas.microsoft.com/office/powerpoint/2010/main" val="15536965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17650" y="530225"/>
            <a:ext cx="9220200" cy="615553"/>
          </a:xfrm>
          <a:prstGeom prst="rect">
            <a:avLst/>
          </a:prstGeom>
        </p:spPr>
        <p:txBody>
          <a:bodyPr vert="horz" wrap="square" lIns="0" tIns="0" rIns="0" bIns="0" rtlCol="0">
            <a:spAutoFit/>
          </a:bodyPr>
          <a:lstStyle/>
          <a:p>
            <a:pPr marL="2655570" marR="6350" indent="-2642870" algn="ctr">
              <a:lnSpc>
                <a:spcPct val="100000"/>
              </a:lnSpc>
            </a:pPr>
            <a:r>
              <a:rPr lang="en-US" sz="4000" b="1" dirty="0" smtClean="0">
                <a:latin typeface="+mj-lt"/>
                <a:ea typeface="Tahoma" panose="020B0604030504040204" pitchFamily="34" charset="0"/>
                <a:cs typeface="Tahoma" panose="020B0604030504040204" pitchFamily="34" charset="0"/>
              </a:rPr>
              <a:t>Disclaimer</a:t>
            </a:r>
            <a:endParaRPr sz="4000" b="1" dirty="0">
              <a:latin typeface="+mj-lt"/>
              <a:ea typeface="Tahoma" panose="020B0604030504040204" pitchFamily="34" charset="0"/>
              <a:cs typeface="Tahoma" panose="020B0604030504040204" pitchFamily="34" charset="0"/>
            </a:endParaRPr>
          </a:p>
        </p:txBody>
      </p:sp>
      <p:sp>
        <p:nvSpPr>
          <p:cNvPr id="6" name="object 6"/>
          <p:cNvSpPr txBox="1">
            <a:spLocks noGrp="1"/>
          </p:cNvSpPr>
          <p:nvPr>
            <p:ph type="sldNum" sz="quarter" idx="7"/>
          </p:nvPr>
        </p:nvSpPr>
        <p:spPr>
          <a:prstGeom prst="rect">
            <a:avLst/>
          </a:prstGeom>
        </p:spPr>
        <p:txBody>
          <a:bodyPr vert="horz" wrap="square" lIns="0" tIns="0" rIns="0" bIns="0" rtlCol="0">
            <a:spAutoFit/>
          </a:bodyPr>
          <a:lstStyle/>
          <a:p>
            <a:pPr marL="127000">
              <a:lnSpc>
                <a:spcPct val="100000"/>
              </a:lnSpc>
            </a:pPr>
            <a:fld id="{81D60167-4931-47E6-BA6A-407CBD079E47}" type="slidenum">
              <a:rPr sz="1600" spc="-10" dirty="0">
                <a:latin typeface="Calibri"/>
                <a:cs typeface="Calibri"/>
              </a:rPr>
              <a:t>4</a:t>
            </a:fld>
            <a:endParaRPr sz="1600" dirty="0">
              <a:latin typeface="Calibri"/>
              <a:cs typeface="Calibri"/>
            </a:endParaRPr>
          </a:p>
        </p:txBody>
      </p:sp>
      <p:sp>
        <p:nvSpPr>
          <p:cNvPr id="7" name="Rectangle 6"/>
          <p:cNvSpPr/>
          <p:nvPr/>
        </p:nvSpPr>
        <p:spPr>
          <a:xfrm>
            <a:off x="1449211" y="2057744"/>
            <a:ext cx="9777476" cy="470000"/>
          </a:xfrm>
          <a:prstGeom prst="rect">
            <a:avLst/>
          </a:prstGeom>
        </p:spPr>
        <p:txBody>
          <a:bodyPr wrap="square">
            <a:spAutoFit/>
          </a:bodyPr>
          <a:lstStyle/>
          <a:p>
            <a:pPr lvl="1">
              <a:lnSpc>
                <a:spcPct val="107000"/>
              </a:lnSpc>
            </a:pPr>
            <a:endParaRPr lang="en-US" sz="240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Content Placeholder 1"/>
          <p:cNvSpPr txBox="1">
            <a:spLocks/>
          </p:cNvSpPr>
          <p:nvPr/>
        </p:nvSpPr>
        <p:spPr bwMode="auto">
          <a:xfrm>
            <a:off x="1136650" y="2206625"/>
            <a:ext cx="9677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noAutofit/>
          </a:bodyPr>
          <a:lstStyle>
            <a:lvl1pPr marL="341313" indent="-341313" algn="l" defTabSz="912813" rtl="0" eaLnBrk="0" fontAlgn="base" hangingPunct="0">
              <a:spcBef>
                <a:spcPct val="20000"/>
              </a:spcBef>
              <a:spcAft>
                <a:spcPct val="0"/>
              </a:spcAft>
              <a:buFont typeface="Arial" charset="0"/>
              <a:buChar char="•"/>
              <a:defRPr sz="3200" kern="1200">
                <a:solidFill>
                  <a:schemeClr val="bg1"/>
                </a:solidFill>
                <a:latin typeface="Tahoma"/>
                <a:ea typeface="+mn-ea"/>
                <a:cs typeface="Tahoma"/>
              </a:defRPr>
            </a:lvl1pPr>
            <a:lvl2pPr marL="741363" indent="-284163" algn="l" defTabSz="912813" rtl="0" eaLnBrk="0" fontAlgn="base" hangingPunct="0">
              <a:spcBef>
                <a:spcPct val="20000"/>
              </a:spcBef>
              <a:spcAft>
                <a:spcPct val="0"/>
              </a:spcAft>
              <a:buFont typeface="Arial" charset="0"/>
              <a:buChar char="–"/>
              <a:defRPr sz="2800" kern="1200">
                <a:solidFill>
                  <a:schemeClr val="bg1"/>
                </a:solidFill>
                <a:latin typeface="Tahoma"/>
                <a:ea typeface="+mn-ea"/>
                <a:cs typeface="Tahoma"/>
              </a:defRPr>
            </a:lvl2pPr>
            <a:lvl3pPr marL="1141413" indent="-227013" algn="l" defTabSz="912813" rtl="0" eaLnBrk="0" fontAlgn="base" hangingPunct="0">
              <a:spcBef>
                <a:spcPct val="20000"/>
              </a:spcBef>
              <a:spcAft>
                <a:spcPct val="0"/>
              </a:spcAft>
              <a:buFont typeface="Arial" charset="0"/>
              <a:buChar char="•"/>
              <a:defRPr sz="2400" kern="1200">
                <a:solidFill>
                  <a:schemeClr val="bg1"/>
                </a:solidFill>
                <a:latin typeface="Tahoma"/>
                <a:ea typeface="+mn-ea"/>
                <a:cs typeface="Tahoma"/>
              </a:defRPr>
            </a:lvl3pPr>
            <a:lvl4pPr marL="1598613" indent="-227013" algn="l" defTabSz="912813" rtl="0" eaLnBrk="0" fontAlgn="base" hangingPunct="0">
              <a:spcBef>
                <a:spcPct val="20000"/>
              </a:spcBef>
              <a:spcAft>
                <a:spcPct val="0"/>
              </a:spcAft>
              <a:buFont typeface="Arial" charset="0"/>
              <a:buChar char="–"/>
              <a:defRPr sz="2000" kern="1200">
                <a:solidFill>
                  <a:schemeClr val="bg1"/>
                </a:solidFill>
                <a:latin typeface="Tahoma"/>
                <a:ea typeface="+mn-ea"/>
                <a:cs typeface="Tahoma"/>
              </a:defRPr>
            </a:lvl4pPr>
            <a:lvl5pPr marL="2055813" indent="-227013" algn="l" defTabSz="912813" rtl="0" eaLnBrk="0" fontAlgn="base" hangingPunct="0">
              <a:spcBef>
                <a:spcPct val="20000"/>
              </a:spcBef>
              <a:spcAft>
                <a:spcPct val="0"/>
              </a:spcAft>
              <a:buFont typeface="Arial" charset="0"/>
              <a:buChar char="»"/>
              <a:defRPr sz="2000" kern="1200">
                <a:solidFill>
                  <a:schemeClr val="bg1"/>
                </a:solidFill>
                <a:latin typeface="Tahoma"/>
                <a:ea typeface="+mn-ea"/>
                <a:cs typeface="Tahoma"/>
              </a:defRPr>
            </a:lvl5pPr>
            <a:lvl6pPr marL="251430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53"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99"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4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eaLnBrk="1" hangingPunct="1">
              <a:buNone/>
              <a:defRPr/>
            </a:pPr>
            <a:r>
              <a:rPr lang="en-US" sz="5400" b="1" dirty="0">
                <a:solidFill>
                  <a:srgbClr val="FF0000"/>
                </a:solidFill>
                <a:effectLst>
                  <a:outerShdw blurRad="38100" dist="38100" dir="2700000" algn="tl">
                    <a:srgbClr val="000000">
                      <a:alpha val="43137"/>
                    </a:srgbClr>
                  </a:outerShdw>
                </a:effectLst>
                <a:latin typeface="+mn-lt"/>
                <a:cs typeface="Arial" panose="020B0604020202020204" pitchFamily="34" charset="0"/>
              </a:rPr>
              <a:t>Disclaimer Regarding Changes to the Solicitation</a:t>
            </a:r>
          </a:p>
        </p:txBody>
      </p:sp>
      <p:sp>
        <p:nvSpPr>
          <p:cNvPr id="3" name="Rectangle 2"/>
          <p:cNvSpPr/>
          <p:nvPr/>
        </p:nvSpPr>
        <p:spPr>
          <a:xfrm>
            <a:off x="1670050" y="4568825"/>
            <a:ext cx="9067800" cy="3046988"/>
          </a:xfrm>
          <a:prstGeom prst="rect">
            <a:avLst/>
          </a:prstGeom>
        </p:spPr>
        <p:txBody>
          <a:bodyPr wrap="square">
            <a:spAutoFit/>
          </a:bodyPr>
          <a:lstStyle/>
          <a:p>
            <a:pPr algn="just"/>
            <a:r>
              <a:rPr lang="en-US" altLang="en-US" sz="3200" dirty="0">
                <a:cs typeface="Tahoma" pitchFamily="34" charset="0"/>
              </a:rPr>
              <a:t>The Pre-Bid Conference is for information purposes only.  It may answer some Offeror questions.  Statements or representations made during the c</a:t>
            </a:r>
            <a:r>
              <a:rPr lang="en-US" altLang="en-US" sz="3200" dirty="0" smtClean="0">
                <a:cs typeface="Tahoma" pitchFamily="34" charset="0"/>
              </a:rPr>
              <a:t>onference </a:t>
            </a:r>
            <a:r>
              <a:rPr lang="en-US" altLang="en-US" sz="3200" dirty="0">
                <a:cs typeface="Tahoma" pitchFamily="34" charset="0"/>
              </a:rPr>
              <a:t>are </a:t>
            </a:r>
            <a:r>
              <a:rPr lang="en-US" altLang="en-US" sz="3200" u="sng" dirty="0">
                <a:cs typeface="Tahoma" pitchFamily="34" charset="0"/>
              </a:rPr>
              <a:t>not</a:t>
            </a:r>
            <a:r>
              <a:rPr lang="en-US" altLang="en-US" sz="3200" dirty="0">
                <a:cs typeface="Tahoma" pitchFamily="34" charset="0"/>
              </a:rPr>
              <a:t> legally binding.  Changes resulting from this </a:t>
            </a:r>
            <a:r>
              <a:rPr lang="en-US" altLang="en-US" sz="3200" dirty="0" smtClean="0">
                <a:cs typeface="Tahoma" pitchFamily="34" charset="0"/>
              </a:rPr>
              <a:t>conference </a:t>
            </a:r>
            <a:r>
              <a:rPr lang="en-US" altLang="en-US" sz="3200" dirty="0">
                <a:cs typeface="Tahoma" pitchFamily="34" charset="0"/>
              </a:rPr>
              <a:t>or the site visits are official only if issued through an Amendment to the </a:t>
            </a:r>
            <a:r>
              <a:rPr lang="en-US" altLang="en-US" sz="3200" dirty="0" smtClean="0">
                <a:cs typeface="Tahoma" pitchFamily="34" charset="0"/>
              </a:rPr>
              <a:t>IFB</a:t>
            </a:r>
            <a:endParaRPr lang="en-US" sz="3200" dirty="0"/>
          </a:p>
        </p:txBody>
      </p:sp>
    </p:spTree>
    <p:extLst>
      <p:ext uri="{BB962C8B-B14F-4D97-AF65-F5344CB8AC3E}">
        <p14:creationId xmlns:p14="http://schemas.microsoft.com/office/powerpoint/2010/main" val="152077883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17650" y="530225"/>
            <a:ext cx="9220200" cy="615553"/>
          </a:xfrm>
          <a:prstGeom prst="rect">
            <a:avLst/>
          </a:prstGeom>
        </p:spPr>
        <p:txBody>
          <a:bodyPr vert="horz" wrap="square" lIns="0" tIns="0" rIns="0" bIns="0" rtlCol="0">
            <a:spAutoFit/>
          </a:bodyPr>
          <a:lstStyle/>
          <a:p>
            <a:pPr marL="2655570" marR="6350" indent="-2642870" algn="ctr">
              <a:lnSpc>
                <a:spcPct val="100000"/>
              </a:lnSpc>
            </a:pPr>
            <a:r>
              <a:rPr lang="en-US" sz="4000" b="1" dirty="0" smtClean="0">
                <a:latin typeface="+mj-lt"/>
                <a:ea typeface="Tahoma" panose="020B0604030504040204" pitchFamily="34" charset="0"/>
                <a:cs typeface="Tahoma" panose="020B0604030504040204" pitchFamily="34" charset="0"/>
              </a:rPr>
              <a:t>Key Dates</a:t>
            </a:r>
            <a:endParaRPr sz="4000" b="1" dirty="0">
              <a:latin typeface="+mj-lt"/>
              <a:ea typeface="Tahoma" panose="020B0604030504040204" pitchFamily="34" charset="0"/>
              <a:cs typeface="Tahoma" panose="020B0604030504040204" pitchFamily="34" charset="0"/>
            </a:endParaRPr>
          </a:p>
        </p:txBody>
      </p:sp>
      <p:sp>
        <p:nvSpPr>
          <p:cNvPr id="6" name="object 6"/>
          <p:cNvSpPr txBox="1">
            <a:spLocks noGrp="1"/>
          </p:cNvSpPr>
          <p:nvPr>
            <p:ph type="sldNum" sz="quarter" idx="7"/>
          </p:nvPr>
        </p:nvSpPr>
        <p:spPr>
          <a:xfrm>
            <a:off x="11118850" y="8576259"/>
            <a:ext cx="355346" cy="246221"/>
          </a:xfrm>
          <a:prstGeom prst="rect">
            <a:avLst/>
          </a:prstGeom>
        </p:spPr>
        <p:txBody>
          <a:bodyPr vert="horz" wrap="square" lIns="0" tIns="0" rIns="0" bIns="0" rtlCol="0">
            <a:spAutoFit/>
          </a:bodyPr>
          <a:lstStyle/>
          <a:p>
            <a:pPr marL="127000">
              <a:lnSpc>
                <a:spcPct val="100000"/>
              </a:lnSpc>
            </a:pPr>
            <a:fld id="{81D60167-4931-47E6-BA6A-407CBD079E47}" type="slidenum">
              <a:rPr sz="1600" spc="-10" dirty="0">
                <a:latin typeface="Calibri"/>
                <a:cs typeface="Calibri"/>
              </a:rPr>
              <a:t>40</a:t>
            </a:fld>
            <a:endParaRPr sz="1600" dirty="0">
              <a:latin typeface="Calibri"/>
              <a:cs typeface="Calibri"/>
            </a:endParaRPr>
          </a:p>
        </p:txBody>
      </p:sp>
      <p:sp>
        <p:nvSpPr>
          <p:cNvPr id="5" name="Content Placeholder 1"/>
          <p:cNvSpPr txBox="1">
            <a:spLocks/>
          </p:cNvSpPr>
          <p:nvPr/>
        </p:nvSpPr>
        <p:spPr bwMode="auto">
          <a:xfrm>
            <a:off x="1136649" y="2206625"/>
            <a:ext cx="10210801"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noAutofit/>
          </a:bodyPr>
          <a:lstStyle>
            <a:lvl1pPr marL="341313" indent="-341313" algn="l" defTabSz="912813" rtl="0" eaLnBrk="0" fontAlgn="base" hangingPunct="0">
              <a:spcBef>
                <a:spcPct val="20000"/>
              </a:spcBef>
              <a:spcAft>
                <a:spcPct val="0"/>
              </a:spcAft>
              <a:buFont typeface="Arial" charset="0"/>
              <a:buChar char="•"/>
              <a:defRPr sz="3200" kern="1200">
                <a:solidFill>
                  <a:schemeClr val="bg1"/>
                </a:solidFill>
                <a:latin typeface="Tahoma"/>
                <a:ea typeface="+mn-ea"/>
                <a:cs typeface="Tahoma"/>
              </a:defRPr>
            </a:lvl1pPr>
            <a:lvl2pPr marL="741363" indent="-284163" algn="l" defTabSz="912813" rtl="0" eaLnBrk="0" fontAlgn="base" hangingPunct="0">
              <a:spcBef>
                <a:spcPct val="20000"/>
              </a:spcBef>
              <a:spcAft>
                <a:spcPct val="0"/>
              </a:spcAft>
              <a:buFont typeface="Arial" charset="0"/>
              <a:buChar char="–"/>
              <a:defRPr sz="2800" kern="1200">
                <a:solidFill>
                  <a:schemeClr val="bg1"/>
                </a:solidFill>
                <a:latin typeface="Tahoma"/>
                <a:ea typeface="+mn-ea"/>
                <a:cs typeface="Tahoma"/>
              </a:defRPr>
            </a:lvl2pPr>
            <a:lvl3pPr marL="1141413" indent="-227013" algn="l" defTabSz="912813" rtl="0" eaLnBrk="0" fontAlgn="base" hangingPunct="0">
              <a:spcBef>
                <a:spcPct val="20000"/>
              </a:spcBef>
              <a:spcAft>
                <a:spcPct val="0"/>
              </a:spcAft>
              <a:buFont typeface="Arial" charset="0"/>
              <a:buChar char="•"/>
              <a:defRPr sz="2400" kern="1200">
                <a:solidFill>
                  <a:schemeClr val="bg1"/>
                </a:solidFill>
                <a:latin typeface="Tahoma"/>
                <a:ea typeface="+mn-ea"/>
                <a:cs typeface="Tahoma"/>
              </a:defRPr>
            </a:lvl3pPr>
            <a:lvl4pPr marL="1598613" indent="-227013" algn="l" defTabSz="912813" rtl="0" eaLnBrk="0" fontAlgn="base" hangingPunct="0">
              <a:spcBef>
                <a:spcPct val="20000"/>
              </a:spcBef>
              <a:spcAft>
                <a:spcPct val="0"/>
              </a:spcAft>
              <a:buFont typeface="Arial" charset="0"/>
              <a:buChar char="–"/>
              <a:defRPr sz="2000" kern="1200">
                <a:solidFill>
                  <a:schemeClr val="bg1"/>
                </a:solidFill>
                <a:latin typeface="Tahoma"/>
                <a:ea typeface="+mn-ea"/>
                <a:cs typeface="Tahoma"/>
              </a:defRPr>
            </a:lvl4pPr>
            <a:lvl5pPr marL="2055813" indent="-227013" algn="l" defTabSz="912813" rtl="0" eaLnBrk="0" fontAlgn="base" hangingPunct="0">
              <a:spcBef>
                <a:spcPct val="20000"/>
              </a:spcBef>
              <a:spcAft>
                <a:spcPct val="0"/>
              </a:spcAft>
              <a:buFont typeface="Arial" charset="0"/>
              <a:buChar char="»"/>
              <a:defRPr sz="2000" kern="1200">
                <a:solidFill>
                  <a:schemeClr val="bg1"/>
                </a:solidFill>
                <a:latin typeface="Tahoma"/>
                <a:ea typeface="+mn-ea"/>
                <a:cs typeface="Tahoma"/>
              </a:defRPr>
            </a:lvl5pPr>
            <a:lvl6pPr marL="251430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53"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99"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4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panose="020B0604020202020204" pitchFamily="34" charset="0"/>
              <a:buNone/>
            </a:pPr>
            <a:r>
              <a:rPr lang="en-US" altLang="en-US" u="sng" dirty="0" smtClean="0">
                <a:solidFill>
                  <a:schemeClr val="tx1"/>
                </a:solidFill>
                <a:latin typeface="+mn-lt"/>
              </a:rPr>
              <a:t>Scheduled Event</a:t>
            </a:r>
            <a:r>
              <a:rPr lang="en-US" altLang="en-US" sz="2800" dirty="0">
                <a:solidFill>
                  <a:schemeClr val="tx1"/>
                </a:solidFill>
                <a:latin typeface="+mn-lt"/>
              </a:rPr>
              <a:t>		</a:t>
            </a:r>
            <a:r>
              <a:rPr lang="en-US" altLang="en-US" sz="2800" dirty="0" smtClean="0">
                <a:solidFill>
                  <a:schemeClr val="tx1"/>
                </a:solidFill>
                <a:latin typeface="+mn-lt"/>
              </a:rPr>
              <a:t>	</a:t>
            </a:r>
            <a:r>
              <a:rPr lang="en-US" altLang="en-US" sz="2800" dirty="0">
                <a:solidFill>
                  <a:schemeClr val="tx1"/>
                </a:solidFill>
                <a:latin typeface="+mn-lt"/>
              </a:rPr>
              <a:t>		</a:t>
            </a:r>
            <a:r>
              <a:rPr lang="en-US" altLang="en-US" sz="2800" dirty="0" smtClean="0">
                <a:solidFill>
                  <a:schemeClr val="tx1"/>
                </a:solidFill>
                <a:latin typeface="+mn-lt"/>
              </a:rPr>
              <a:t>	</a:t>
            </a:r>
            <a:r>
              <a:rPr lang="en-US" altLang="en-US" u="sng" dirty="0" smtClean="0">
                <a:solidFill>
                  <a:schemeClr val="tx1"/>
                </a:solidFill>
                <a:latin typeface="+mn-lt"/>
              </a:rPr>
              <a:t>Date</a:t>
            </a:r>
            <a:endParaRPr lang="en-US" altLang="en-US" sz="2800" dirty="0">
              <a:solidFill>
                <a:schemeClr val="tx1"/>
              </a:solidFill>
              <a:latin typeface="+mn-lt"/>
            </a:endParaRPr>
          </a:p>
          <a:p>
            <a:pPr>
              <a:buFont typeface="Arial" panose="020B0604020202020204" pitchFamily="34" charset="0"/>
              <a:buNone/>
            </a:pPr>
            <a:r>
              <a:rPr lang="en-US" altLang="en-US" sz="2800" dirty="0">
                <a:solidFill>
                  <a:schemeClr val="tx1"/>
                </a:solidFill>
                <a:latin typeface="+mn-lt"/>
              </a:rPr>
              <a:t>IFB Release							February </a:t>
            </a:r>
            <a:r>
              <a:rPr lang="en-US" altLang="en-US" sz="2800" dirty="0" smtClean="0">
                <a:solidFill>
                  <a:schemeClr val="tx1"/>
                </a:solidFill>
                <a:latin typeface="+mn-lt"/>
              </a:rPr>
              <a:t>7</a:t>
            </a:r>
            <a:endParaRPr lang="en-US" altLang="en-US" sz="2800" dirty="0">
              <a:solidFill>
                <a:schemeClr val="tx1"/>
              </a:solidFill>
              <a:latin typeface="+mn-lt"/>
            </a:endParaRPr>
          </a:p>
          <a:p>
            <a:pPr>
              <a:buFont typeface="Arial" panose="020B0604020202020204" pitchFamily="34" charset="0"/>
              <a:buNone/>
            </a:pPr>
            <a:r>
              <a:rPr lang="en-US" altLang="en-US" sz="2800" dirty="0">
                <a:solidFill>
                  <a:schemeClr val="tx1"/>
                </a:solidFill>
                <a:latin typeface="+mn-lt"/>
              </a:rPr>
              <a:t>Pre-Bid Conference					February </a:t>
            </a:r>
            <a:r>
              <a:rPr lang="en-US" altLang="en-US" sz="2800" dirty="0" smtClean="0">
                <a:solidFill>
                  <a:schemeClr val="tx1"/>
                </a:solidFill>
                <a:latin typeface="+mn-lt"/>
              </a:rPr>
              <a:t>14</a:t>
            </a:r>
            <a:endParaRPr lang="en-US" altLang="en-US" sz="2800" dirty="0">
              <a:solidFill>
                <a:schemeClr val="tx1"/>
              </a:solidFill>
              <a:latin typeface="+mn-lt"/>
            </a:endParaRPr>
          </a:p>
          <a:p>
            <a:pPr>
              <a:buFont typeface="Arial" panose="020B0604020202020204" pitchFamily="34" charset="0"/>
              <a:buNone/>
            </a:pPr>
            <a:r>
              <a:rPr lang="en-US" altLang="en-US" sz="2800" dirty="0">
                <a:solidFill>
                  <a:schemeClr val="tx1"/>
                </a:solidFill>
                <a:latin typeface="+mn-lt"/>
              </a:rPr>
              <a:t>Site </a:t>
            </a:r>
            <a:r>
              <a:rPr lang="en-US" altLang="en-US" sz="2800" dirty="0" smtClean="0">
                <a:solidFill>
                  <a:schemeClr val="tx1"/>
                </a:solidFill>
                <a:latin typeface="+mn-lt"/>
              </a:rPr>
              <a:t>Visit</a:t>
            </a:r>
            <a:r>
              <a:rPr lang="en-US" altLang="en-US" sz="2800" dirty="0">
                <a:solidFill>
                  <a:schemeClr val="tx1"/>
                </a:solidFill>
                <a:latin typeface="+mn-lt"/>
              </a:rPr>
              <a:t>							February 14 </a:t>
            </a:r>
            <a:endParaRPr lang="en-US" altLang="en-US" sz="2800" dirty="0" smtClean="0">
              <a:solidFill>
                <a:schemeClr val="tx1"/>
              </a:solidFill>
              <a:latin typeface="+mn-lt"/>
            </a:endParaRPr>
          </a:p>
          <a:p>
            <a:pPr>
              <a:buFont typeface="Arial" panose="020B0604020202020204" pitchFamily="34" charset="0"/>
              <a:buNone/>
            </a:pPr>
            <a:r>
              <a:rPr lang="en-US" altLang="en-US" sz="2800" dirty="0" smtClean="0">
                <a:solidFill>
                  <a:schemeClr val="tx1"/>
                </a:solidFill>
                <a:latin typeface="+mn-lt"/>
              </a:rPr>
              <a:t>Deadline for Proposer Questions			February 22</a:t>
            </a:r>
          </a:p>
          <a:p>
            <a:pPr>
              <a:buFont typeface="Arial" panose="020B0604020202020204" pitchFamily="34" charset="0"/>
              <a:buNone/>
            </a:pPr>
            <a:r>
              <a:rPr lang="en-US" altLang="en-US" sz="2800" dirty="0" smtClean="0">
                <a:solidFill>
                  <a:schemeClr val="tx1"/>
                </a:solidFill>
                <a:latin typeface="+mn-lt"/>
              </a:rPr>
              <a:t>Bid </a:t>
            </a:r>
            <a:r>
              <a:rPr lang="en-US" altLang="en-US" sz="2800" dirty="0">
                <a:solidFill>
                  <a:schemeClr val="tx1"/>
                </a:solidFill>
                <a:latin typeface="+mn-lt"/>
              </a:rPr>
              <a:t>Opening							March </a:t>
            </a:r>
            <a:r>
              <a:rPr lang="en-US" altLang="en-US" sz="2800" dirty="0" smtClean="0">
                <a:solidFill>
                  <a:schemeClr val="tx1"/>
                </a:solidFill>
                <a:latin typeface="+mn-lt"/>
              </a:rPr>
              <a:t>15</a:t>
            </a:r>
            <a:endParaRPr lang="en-US" altLang="en-US" sz="2800" dirty="0">
              <a:solidFill>
                <a:schemeClr val="tx1"/>
              </a:solidFill>
              <a:latin typeface="+mn-lt"/>
            </a:endParaRPr>
          </a:p>
          <a:p>
            <a:pPr>
              <a:buFont typeface="Arial" panose="020B0604020202020204" pitchFamily="34" charset="0"/>
              <a:buNone/>
            </a:pPr>
            <a:r>
              <a:rPr lang="en-US" altLang="en-US" sz="2800" dirty="0">
                <a:solidFill>
                  <a:schemeClr val="tx1"/>
                </a:solidFill>
                <a:latin typeface="+mn-lt"/>
              </a:rPr>
              <a:t>Deadline to Submit Pre-Award Information		March </a:t>
            </a:r>
            <a:r>
              <a:rPr lang="en-US" altLang="en-US" sz="2800" dirty="0" smtClean="0">
                <a:solidFill>
                  <a:schemeClr val="tx1"/>
                </a:solidFill>
                <a:latin typeface="+mn-lt"/>
              </a:rPr>
              <a:t>20</a:t>
            </a:r>
            <a:endParaRPr lang="en-US" altLang="en-US" sz="2800" dirty="0">
              <a:solidFill>
                <a:schemeClr val="tx1"/>
              </a:solidFill>
              <a:latin typeface="+mn-lt"/>
            </a:endParaRPr>
          </a:p>
          <a:p>
            <a:pPr>
              <a:buFont typeface="Arial" panose="020B0604020202020204" pitchFamily="34" charset="0"/>
              <a:buNone/>
            </a:pPr>
            <a:r>
              <a:rPr lang="en-US" altLang="en-US" sz="2800" dirty="0" smtClean="0">
                <a:solidFill>
                  <a:schemeClr val="tx1"/>
                </a:solidFill>
                <a:latin typeface="+mn-lt"/>
              </a:rPr>
              <a:t>Estimated Award Date</a:t>
            </a:r>
            <a:r>
              <a:rPr lang="en-US" altLang="en-US" sz="2800" dirty="0">
                <a:solidFill>
                  <a:schemeClr val="tx1"/>
                </a:solidFill>
                <a:latin typeface="+mn-lt"/>
              </a:rPr>
              <a:t>					April 5</a:t>
            </a:r>
          </a:p>
          <a:p>
            <a:pPr>
              <a:buFont typeface="Arial" panose="020B0604020202020204" pitchFamily="34" charset="0"/>
              <a:buNone/>
            </a:pPr>
            <a:r>
              <a:rPr lang="en-US" altLang="en-US" sz="2800" dirty="0" smtClean="0">
                <a:solidFill>
                  <a:schemeClr val="tx1"/>
                </a:solidFill>
                <a:latin typeface="+mn-lt"/>
              </a:rPr>
              <a:t>Estimated Notice </a:t>
            </a:r>
            <a:r>
              <a:rPr lang="en-US" altLang="en-US" sz="2800" dirty="0">
                <a:solidFill>
                  <a:schemeClr val="tx1"/>
                </a:solidFill>
                <a:latin typeface="+mn-lt"/>
              </a:rPr>
              <a:t>to Proceed (NTP</a:t>
            </a:r>
            <a:r>
              <a:rPr lang="en-US" altLang="en-US" sz="2800" dirty="0" smtClean="0">
                <a:solidFill>
                  <a:schemeClr val="tx1"/>
                </a:solidFill>
                <a:latin typeface="+mn-lt"/>
              </a:rPr>
              <a:t>)</a:t>
            </a:r>
            <a:r>
              <a:rPr lang="en-US" altLang="en-US" sz="2800" dirty="0">
                <a:solidFill>
                  <a:schemeClr val="tx1"/>
                </a:solidFill>
                <a:latin typeface="+mn-lt"/>
              </a:rPr>
              <a:t>			April </a:t>
            </a:r>
            <a:r>
              <a:rPr lang="en-US" altLang="en-US" sz="2800" dirty="0" smtClean="0">
                <a:solidFill>
                  <a:schemeClr val="tx1"/>
                </a:solidFill>
                <a:latin typeface="+mn-lt"/>
              </a:rPr>
              <a:t>18</a:t>
            </a:r>
            <a:endParaRPr lang="en-US" altLang="en-US" sz="2800" dirty="0">
              <a:solidFill>
                <a:schemeClr val="tx1"/>
              </a:solidFill>
              <a:latin typeface="+mn-lt"/>
            </a:endParaRPr>
          </a:p>
          <a:p>
            <a:pPr>
              <a:buFont typeface="Arial" panose="020B0604020202020204" pitchFamily="34" charset="0"/>
              <a:buNone/>
            </a:pPr>
            <a:r>
              <a:rPr lang="en-US" altLang="en-US" sz="2800" dirty="0">
                <a:solidFill>
                  <a:schemeClr val="tx1"/>
                </a:solidFill>
                <a:latin typeface="+mn-lt"/>
              </a:rPr>
              <a:t>	</a:t>
            </a:r>
          </a:p>
          <a:p>
            <a:pPr algn="ctr">
              <a:buFont typeface="Arial" panose="020B0604020202020204" pitchFamily="34" charset="0"/>
              <a:buNone/>
            </a:pPr>
            <a:r>
              <a:rPr lang="en-US" altLang="en-US" sz="2400" dirty="0" smtClean="0">
                <a:solidFill>
                  <a:schemeClr val="tx1"/>
                </a:solidFill>
                <a:latin typeface="+mn-lt"/>
              </a:rPr>
              <a:t>Dates </a:t>
            </a:r>
            <a:r>
              <a:rPr lang="en-US" altLang="en-US" sz="2400" dirty="0">
                <a:solidFill>
                  <a:schemeClr val="tx1"/>
                </a:solidFill>
                <a:latin typeface="+mn-lt"/>
              </a:rPr>
              <a:t>Subject to Change</a:t>
            </a:r>
          </a:p>
        </p:txBody>
      </p:sp>
    </p:spTree>
    <p:extLst>
      <p:ext uri="{BB962C8B-B14F-4D97-AF65-F5344CB8AC3E}">
        <p14:creationId xmlns:p14="http://schemas.microsoft.com/office/powerpoint/2010/main" val="117472347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17650" y="530225"/>
            <a:ext cx="9220200" cy="615553"/>
          </a:xfrm>
          <a:prstGeom prst="rect">
            <a:avLst/>
          </a:prstGeom>
        </p:spPr>
        <p:txBody>
          <a:bodyPr vert="horz" wrap="square" lIns="0" tIns="0" rIns="0" bIns="0" rtlCol="0">
            <a:spAutoFit/>
          </a:bodyPr>
          <a:lstStyle/>
          <a:p>
            <a:pPr marL="2655570" marR="6350" indent="-2642870" algn="ctr">
              <a:lnSpc>
                <a:spcPct val="100000"/>
              </a:lnSpc>
            </a:pPr>
            <a:r>
              <a:rPr lang="en-US" sz="4000" b="1" dirty="0" smtClean="0">
                <a:latin typeface="+mj-lt"/>
                <a:ea typeface="Tahoma" panose="020B0604030504040204" pitchFamily="34" charset="0"/>
                <a:cs typeface="Tahoma" panose="020B0604030504040204" pitchFamily="34" charset="0"/>
              </a:rPr>
              <a:t>WMATA Website</a:t>
            </a:r>
            <a:endParaRPr sz="4000" b="1" dirty="0">
              <a:latin typeface="+mj-lt"/>
              <a:ea typeface="Tahoma" panose="020B0604030504040204" pitchFamily="34" charset="0"/>
              <a:cs typeface="Tahoma" panose="020B0604030504040204" pitchFamily="34" charset="0"/>
            </a:endParaRPr>
          </a:p>
        </p:txBody>
      </p:sp>
      <p:sp>
        <p:nvSpPr>
          <p:cNvPr id="6" name="object 6"/>
          <p:cNvSpPr txBox="1">
            <a:spLocks noGrp="1"/>
          </p:cNvSpPr>
          <p:nvPr>
            <p:ph type="sldNum" sz="quarter" idx="7"/>
          </p:nvPr>
        </p:nvSpPr>
        <p:spPr>
          <a:prstGeom prst="rect">
            <a:avLst/>
          </a:prstGeom>
        </p:spPr>
        <p:txBody>
          <a:bodyPr vert="horz" wrap="square" lIns="0" tIns="0" rIns="0" bIns="0" rtlCol="0">
            <a:spAutoFit/>
          </a:bodyPr>
          <a:lstStyle/>
          <a:p>
            <a:pPr marL="127000">
              <a:lnSpc>
                <a:spcPct val="100000"/>
              </a:lnSpc>
            </a:pPr>
            <a:fld id="{81D60167-4931-47E6-BA6A-407CBD079E47}" type="slidenum">
              <a:rPr sz="1600" spc="-10" dirty="0">
                <a:latin typeface="Calibri"/>
                <a:cs typeface="Calibri"/>
              </a:rPr>
              <a:t>41</a:t>
            </a:fld>
            <a:endParaRPr sz="1600" dirty="0">
              <a:latin typeface="Calibri"/>
              <a:cs typeface="Calibri"/>
            </a:endParaRPr>
          </a:p>
        </p:txBody>
      </p:sp>
      <p:sp>
        <p:nvSpPr>
          <p:cNvPr id="7" name="Rectangle 6"/>
          <p:cNvSpPr/>
          <p:nvPr/>
        </p:nvSpPr>
        <p:spPr>
          <a:xfrm>
            <a:off x="1449211" y="2057744"/>
            <a:ext cx="9777476" cy="470000"/>
          </a:xfrm>
          <a:prstGeom prst="rect">
            <a:avLst/>
          </a:prstGeom>
        </p:spPr>
        <p:txBody>
          <a:bodyPr wrap="square">
            <a:spAutoFit/>
          </a:bodyPr>
          <a:lstStyle/>
          <a:p>
            <a:pPr lvl="1">
              <a:lnSpc>
                <a:spcPct val="107000"/>
              </a:lnSpc>
            </a:pPr>
            <a:endParaRPr lang="en-US" sz="2400" b="1" dirty="0">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3" descr="home pag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2250" y="2087615"/>
            <a:ext cx="4648200" cy="3167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business pag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2250" y="5483225"/>
            <a:ext cx="4648200" cy="3196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eft Arrow 9"/>
          <p:cNvSpPr/>
          <p:nvPr/>
        </p:nvSpPr>
        <p:spPr>
          <a:xfrm rot="708417">
            <a:off x="4881481" y="4758154"/>
            <a:ext cx="1905000" cy="304800"/>
          </a:xfrm>
          <a:prstGeom prst="leftArrow">
            <a:avLst/>
          </a:prstGeom>
          <a:solidFill>
            <a:schemeClr val="accent2">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schemeClr val="bg1"/>
              </a:solidFill>
            </a:endParaRPr>
          </a:p>
        </p:txBody>
      </p:sp>
      <p:sp>
        <p:nvSpPr>
          <p:cNvPr id="11" name="Rectangle 5"/>
          <p:cNvSpPr>
            <a:spLocks noChangeArrowheads="1"/>
          </p:cNvSpPr>
          <p:nvPr/>
        </p:nvSpPr>
        <p:spPr bwMode="auto">
          <a:xfrm>
            <a:off x="5632449" y="2892425"/>
            <a:ext cx="579120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912813"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912813"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912813"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912813"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en-US" dirty="0">
                <a:latin typeface="+mn-lt"/>
                <a:cs typeface="Tahoma" pitchFamily="34" charset="0"/>
              </a:rPr>
              <a:t>All Contractors must register with WMATA at www.wmata.com “New Vendor Registration</a:t>
            </a:r>
            <a:r>
              <a:rPr lang="en-US" altLang="en-US" dirty="0" smtClean="0">
                <a:latin typeface="+mn-lt"/>
                <a:cs typeface="Tahoma" pitchFamily="34" charset="0"/>
              </a:rPr>
              <a:t>”</a:t>
            </a:r>
            <a:endParaRPr lang="en-US" altLang="en-US" dirty="0">
              <a:latin typeface="+mn-lt"/>
              <a:cs typeface="Tahoma" pitchFamily="34" charset="0"/>
            </a:endParaRPr>
          </a:p>
        </p:txBody>
      </p:sp>
      <p:sp>
        <p:nvSpPr>
          <p:cNvPr id="12" name="Rectangle 7"/>
          <p:cNvSpPr>
            <a:spLocks noChangeArrowheads="1"/>
          </p:cNvSpPr>
          <p:nvPr/>
        </p:nvSpPr>
        <p:spPr bwMode="auto">
          <a:xfrm>
            <a:off x="5637017" y="6666533"/>
            <a:ext cx="558967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912813"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912813"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912813"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912813"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en-US" dirty="0">
                <a:latin typeface="+mn-lt"/>
                <a:cs typeface="Tahoma" pitchFamily="34" charset="0"/>
              </a:rPr>
              <a:t>WMATA solicitations are publicized at www.wmata.com</a:t>
            </a:r>
          </a:p>
        </p:txBody>
      </p:sp>
    </p:spTree>
    <p:extLst>
      <p:ext uri="{BB962C8B-B14F-4D97-AF65-F5344CB8AC3E}">
        <p14:creationId xmlns:p14="http://schemas.microsoft.com/office/powerpoint/2010/main" val="58565512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2889250" y="1976374"/>
            <a:ext cx="6654927" cy="5671184"/>
          </a:xfrm>
          <a:prstGeom prst="rect">
            <a:avLst/>
          </a:prstGeom>
          <a:blipFill>
            <a:blip r:embed="rId2" cstate="print"/>
            <a:stretch>
              <a:fillRect/>
            </a:stretch>
          </a:blipFill>
        </p:spPr>
        <p:txBody>
          <a:bodyPr wrap="square" lIns="0" tIns="0" rIns="0" bIns="0" rtlCol="0">
            <a:spAutoFit/>
          </a:bodyPr>
          <a:lstStyle/>
          <a:p>
            <a:endParaRPr dirty="0"/>
          </a:p>
        </p:txBody>
      </p:sp>
      <p:sp>
        <p:nvSpPr>
          <p:cNvPr id="5" name="object 2"/>
          <p:cNvSpPr txBox="1">
            <a:spLocks/>
          </p:cNvSpPr>
          <p:nvPr/>
        </p:nvSpPr>
        <p:spPr>
          <a:xfrm>
            <a:off x="1517650" y="530225"/>
            <a:ext cx="9220200" cy="615553"/>
          </a:xfrm>
          <a:prstGeom prst="rect">
            <a:avLst/>
          </a:prstGeom>
        </p:spPr>
        <p:txBody>
          <a:bodyPr vert="horz" wrap="square" lIns="0" tIns="0" rIns="0" bIns="0" rtlCol="0">
            <a:spAutoFit/>
          </a:bodyPr>
          <a:lstStyle>
            <a:lvl1pPr>
              <a:defRPr sz="3600">
                <a:solidFill>
                  <a:schemeClr val="bg1"/>
                </a:solidFill>
                <a:latin typeface="Calibri"/>
                <a:ea typeface="+mj-ea"/>
                <a:cs typeface="Calibri"/>
              </a:defRPr>
            </a:lvl1pPr>
          </a:lstStyle>
          <a:p>
            <a:pPr marL="2655570" marR="6350" indent="-2642870" algn="ctr"/>
            <a:r>
              <a:rPr lang="en-US" sz="4000" b="1" kern="0" dirty="0" smtClean="0">
                <a:latin typeface="+mj-lt"/>
                <a:ea typeface="Tahoma" panose="020B0604030504040204" pitchFamily="34" charset="0"/>
                <a:cs typeface="Tahoma" panose="020B0604030504040204" pitchFamily="34" charset="0"/>
              </a:rPr>
              <a:t>Questions</a:t>
            </a:r>
            <a:endParaRPr lang="en-US" sz="4000" b="1" kern="0" dirty="0">
              <a:latin typeface="+mj-lt"/>
              <a:ea typeface="Tahoma" panose="020B0604030504040204" pitchFamily="34" charset="0"/>
              <a:cs typeface="Tahoma" panose="020B0604030504040204" pitchFamily="34" charset="0"/>
            </a:endParaRPr>
          </a:p>
        </p:txBody>
      </p:sp>
      <p:sp>
        <p:nvSpPr>
          <p:cNvPr id="7" name="object 6"/>
          <p:cNvSpPr txBox="1">
            <a:spLocks noGrp="1"/>
          </p:cNvSpPr>
          <p:nvPr>
            <p:ph type="sldNum" sz="quarter" idx="7"/>
          </p:nvPr>
        </p:nvSpPr>
        <p:spPr>
          <a:xfrm>
            <a:off x="11118850" y="8576259"/>
            <a:ext cx="355346" cy="246221"/>
          </a:xfrm>
          <a:prstGeom prst="rect">
            <a:avLst/>
          </a:prstGeom>
        </p:spPr>
        <p:txBody>
          <a:bodyPr vert="horz" wrap="square" lIns="0" tIns="0" rIns="0" bIns="0" rtlCol="0">
            <a:spAutoFit/>
          </a:bodyPr>
          <a:lstStyle/>
          <a:p>
            <a:pPr marL="127000">
              <a:lnSpc>
                <a:spcPct val="100000"/>
              </a:lnSpc>
            </a:pPr>
            <a:fld id="{81D60167-4931-47E6-BA6A-407CBD079E47}" type="slidenum">
              <a:rPr sz="1600" spc="-10" dirty="0">
                <a:latin typeface="Calibri"/>
                <a:cs typeface="Calibri"/>
              </a:rPr>
              <a:t>42</a:t>
            </a:fld>
            <a:endParaRPr sz="1600" dirty="0">
              <a:latin typeface="Calibri"/>
              <a:cs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17650" y="530225"/>
            <a:ext cx="9220200" cy="615553"/>
          </a:xfrm>
          <a:prstGeom prst="rect">
            <a:avLst/>
          </a:prstGeom>
        </p:spPr>
        <p:txBody>
          <a:bodyPr vert="horz" wrap="square" lIns="0" tIns="0" rIns="0" bIns="0" rtlCol="0">
            <a:spAutoFit/>
          </a:bodyPr>
          <a:lstStyle/>
          <a:p>
            <a:pPr marL="2655570" marR="6350" indent="-2642870" algn="ctr">
              <a:lnSpc>
                <a:spcPct val="100000"/>
              </a:lnSpc>
            </a:pPr>
            <a:r>
              <a:rPr lang="en-US" sz="4000" b="1" dirty="0" smtClean="0">
                <a:latin typeface="+mj-lt"/>
                <a:ea typeface="Tahoma" panose="020B0604030504040204" pitchFamily="34" charset="0"/>
                <a:cs typeface="Tahoma" panose="020B0604030504040204" pitchFamily="34" charset="0"/>
              </a:rPr>
              <a:t>IFB Technical Review Agenda</a:t>
            </a:r>
            <a:endParaRPr sz="4000" b="1" dirty="0">
              <a:latin typeface="+mj-lt"/>
              <a:ea typeface="Tahoma" panose="020B0604030504040204" pitchFamily="34" charset="0"/>
              <a:cs typeface="Tahoma" panose="020B0604030504040204" pitchFamily="34" charset="0"/>
            </a:endParaRPr>
          </a:p>
        </p:txBody>
      </p:sp>
      <p:sp>
        <p:nvSpPr>
          <p:cNvPr id="6" name="object 6"/>
          <p:cNvSpPr txBox="1">
            <a:spLocks noGrp="1"/>
          </p:cNvSpPr>
          <p:nvPr>
            <p:ph type="sldNum" sz="quarter" idx="7"/>
          </p:nvPr>
        </p:nvSpPr>
        <p:spPr>
          <a:xfrm>
            <a:off x="11118850" y="8576259"/>
            <a:ext cx="355346" cy="246221"/>
          </a:xfrm>
          <a:prstGeom prst="rect">
            <a:avLst/>
          </a:prstGeom>
        </p:spPr>
        <p:txBody>
          <a:bodyPr vert="horz" wrap="square" lIns="0" tIns="0" rIns="0" bIns="0" rtlCol="0">
            <a:spAutoFit/>
          </a:bodyPr>
          <a:lstStyle/>
          <a:p>
            <a:pPr marL="127000">
              <a:lnSpc>
                <a:spcPct val="100000"/>
              </a:lnSpc>
            </a:pPr>
            <a:fld id="{81D60167-4931-47E6-BA6A-407CBD079E47}" type="slidenum">
              <a:rPr sz="1600" spc="-10" dirty="0">
                <a:latin typeface="Calibri"/>
                <a:cs typeface="Calibri"/>
              </a:rPr>
              <a:t>43</a:t>
            </a:fld>
            <a:endParaRPr sz="1600" dirty="0">
              <a:latin typeface="Calibri"/>
              <a:cs typeface="Calibri"/>
            </a:endParaRPr>
          </a:p>
        </p:txBody>
      </p:sp>
      <p:sp>
        <p:nvSpPr>
          <p:cNvPr id="7" name="Rectangle 6"/>
          <p:cNvSpPr/>
          <p:nvPr/>
        </p:nvSpPr>
        <p:spPr>
          <a:xfrm>
            <a:off x="1449211" y="2057744"/>
            <a:ext cx="9777476" cy="470000"/>
          </a:xfrm>
          <a:prstGeom prst="rect">
            <a:avLst/>
          </a:prstGeom>
        </p:spPr>
        <p:txBody>
          <a:bodyPr wrap="square">
            <a:spAutoFit/>
          </a:bodyPr>
          <a:lstStyle/>
          <a:p>
            <a:pPr lvl="1">
              <a:lnSpc>
                <a:spcPct val="107000"/>
              </a:lnSpc>
            </a:pPr>
            <a:endParaRPr lang="en-US" sz="240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Content Placeholder 1"/>
          <p:cNvSpPr txBox="1">
            <a:spLocks/>
          </p:cNvSpPr>
          <p:nvPr/>
        </p:nvSpPr>
        <p:spPr bwMode="auto">
          <a:xfrm>
            <a:off x="1136650" y="2292744"/>
            <a:ext cx="8382000" cy="6086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noAutofit/>
          </a:bodyPr>
          <a:lstStyle>
            <a:lvl1pPr marL="341313" indent="-341313" algn="l" defTabSz="912813" rtl="0" eaLnBrk="0" fontAlgn="base" hangingPunct="0">
              <a:spcBef>
                <a:spcPct val="20000"/>
              </a:spcBef>
              <a:spcAft>
                <a:spcPct val="0"/>
              </a:spcAft>
              <a:buFont typeface="Arial" charset="0"/>
              <a:buChar char="•"/>
              <a:defRPr sz="3200" kern="1200">
                <a:solidFill>
                  <a:schemeClr val="bg1"/>
                </a:solidFill>
                <a:latin typeface="Tahoma"/>
                <a:ea typeface="+mn-ea"/>
                <a:cs typeface="Tahoma"/>
              </a:defRPr>
            </a:lvl1pPr>
            <a:lvl2pPr marL="741363" indent="-284163" algn="l" defTabSz="912813" rtl="0" eaLnBrk="0" fontAlgn="base" hangingPunct="0">
              <a:spcBef>
                <a:spcPct val="20000"/>
              </a:spcBef>
              <a:spcAft>
                <a:spcPct val="0"/>
              </a:spcAft>
              <a:buFont typeface="Arial" charset="0"/>
              <a:buChar char="–"/>
              <a:defRPr sz="2800" kern="1200">
                <a:solidFill>
                  <a:schemeClr val="bg1"/>
                </a:solidFill>
                <a:latin typeface="Tahoma"/>
                <a:ea typeface="+mn-ea"/>
                <a:cs typeface="Tahoma"/>
              </a:defRPr>
            </a:lvl2pPr>
            <a:lvl3pPr marL="1141413" indent="-227013" algn="l" defTabSz="912813" rtl="0" eaLnBrk="0" fontAlgn="base" hangingPunct="0">
              <a:spcBef>
                <a:spcPct val="20000"/>
              </a:spcBef>
              <a:spcAft>
                <a:spcPct val="0"/>
              </a:spcAft>
              <a:buFont typeface="Arial" charset="0"/>
              <a:buChar char="•"/>
              <a:defRPr sz="2400" kern="1200">
                <a:solidFill>
                  <a:schemeClr val="bg1"/>
                </a:solidFill>
                <a:latin typeface="Tahoma"/>
                <a:ea typeface="+mn-ea"/>
                <a:cs typeface="Tahoma"/>
              </a:defRPr>
            </a:lvl3pPr>
            <a:lvl4pPr marL="1598613" indent="-227013" algn="l" defTabSz="912813" rtl="0" eaLnBrk="0" fontAlgn="base" hangingPunct="0">
              <a:spcBef>
                <a:spcPct val="20000"/>
              </a:spcBef>
              <a:spcAft>
                <a:spcPct val="0"/>
              </a:spcAft>
              <a:buFont typeface="Arial" charset="0"/>
              <a:buChar char="–"/>
              <a:defRPr sz="2000" kern="1200">
                <a:solidFill>
                  <a:schemeClr val="bg1"/>
                </a:solidFill>
                <a:latin typeface="Tahoma"/>
                <a:ea typeface="+mn-ea"/>
                <a:cs typeface="Tahoma"/>
              </a:defRPr>
            </a:lvl4pPr>
            <a:lvl5pPr marL="2055813" indent="-227013" algn="l" defTabSz="912813" rtl="0" eaLnBrk="0" fontAlgn="base" hangingPunct="0">
              <a:spcBef>
                <a:spcPct val="20000"/>
              </a:spcBef>
              <a:spcAft>
                <a:spcPct val="0"/>
              </a:spcAft>
              <a:buFont typeface="Arial" charset="0"/>
              <a:buChar char="»"/>
              <a:defRPr sz="2000" kern="1200">
                <a:solidFill>
                  <a:schemeClr val="bg1"/>
                </a:solidFill>
                <a:latin typeface="Tahoma"/>
                <a:ea typeface="+mn-ea"/>
                <a:cs typeface="Tahoma"/>
              </a:defRPr>
            </a:lvl5pPr>
            <a:lvl6pPr marL="251430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53"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99"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4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smtClean="0">
                <a:solidFill>
                  <a:schemeClr val="tx1"/>
                </a:solidFill>
                <a:latin typeface="+mn-lt"/>
              </a:rPr>
              <a:t>SOW Elements/Construction Tasks</a:t>
            </a:r>
          </a:p>
          <a:p>
            <a:r>
              <a:rPr lang="en-US" sz="2400" dirty="0" smtClean="0">
                <a:solidFill>
                  <a:schemeClr val="tx1"/>
                </a:solidFill>
                <a:latin typeface="+mn-lt"/>
              </a:rPr>
              <a:t>Work Locations</a:t>
            </a:r>
          </a:p>
          <a:p>
            <a:r>
              <a:rPr lang="en-US" sz="2400" dirty="0" smtClean="0">
                <a:solidFill>
                  <a:schemeClr val="tx1"/>
                </a:solidFill>
                <a:latin typeface="+mn-lt"/>
              </a:rPr>
              <a:t>Construction Task Details</a:t>
            </a:r>
          </a:p>
          <a:p>
            <a:r>
              <a:rPr lang="en-US" sz="2400" dirty="0" smtClean="0">
                <a:solidFill>
                  <a:schemeClr val="tx1"/>
                </a:solidFill>
                <a:latin typeface="+mn-lt"/>
              </a:rPr>
              <a:t>Submittals</a:t>
            </a:r>
          </a:p>
          <a:p>
            <a:r>
              <a:rPr lang="en-US" sz="2400" dirty="0" smtClean="0">
                <a:solidFill>
                  <a:schemeClr val="tx1"/>
                </a:solidFill>
                <a:latin typeface="+mn-lt"/>
              </a:rPr>
              <a:t>Site Access &amp; Power Outage</a:t>
            </a:r>
          </a:p>
          <a:p>
            <a:r>
              <a:rPr lang="en-US" sz="2400" dirty="0" smtClean="0">
                <a:solidFill>
                  <a:schemeClr val="tx1"/>
                </a:solidFill>
                <a:latin typeface="+mn-lt"/>
              </a:rPr>
              <a:t>Site Visit Information</a:t>
            </a:r>
          </a:p>
        </p:txBody>
      </p:sp>
    </p:spTree>
    <p:extLst>
      <p:ext uri="{BB962C8B-B14F-4D97-AF65-F5344CB8AC3E}">
        <p14:creationId xmlns:p14="http://schemas.microsoft.com/office/powerpoint/2010/main" val="245257444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17650" y="530225"/>
            <a:ext cx="9220200" cy="615553"/>
          </a:xfrm>
          <a:prstGeom prst="rect">
            <a:avLst/>
          </a:prstGeom>
        </p:spPr>
        <p:txBody>
          <a:bodyPr vert="horz" wrap="square" lIns="0" tIns="0" rIns="0" bIns="0" rtlCol="0">
            <a:spAutoFit/>
          </a:bodyPr>
          <a:lstStyle/>
          <a:p>
            <a:pPr marL="2655570" marR="6350" indent="-2642870" algn="ctr">
              <a:lnSpc>
                <a:spcPct val="100000"/>
              </a:lnSpc>
            </a:pPr>
            <a:r>
              <a:rPr lang="en-US" sz="4000" b="1" dirty="0" smtClean="0">
                <a:latin typeface="+mj-lt"/>
                <a:ea typeface="Tahoma" panose="020B0604030504040204" pitchFamily="34" charset="0"/>
                <a:cs typeface="Tahoma" panose="020B0604030504040204" pitchFamily="34" charset="0"/>
              </a:rPr>
              <a:t>SOW Elements/Construction Tasks</a:t>
            </a:r>
            <a:endParaRPr sz="4000" b="1" dirty="0">
              <a:latin typeface="+mj-lt"/>
              <a:ea typeface="Tahoma" panose="020B0604030504040204" pitchFamily="34" charset="0"/>
              <a:cs typeface="Tahoma" panose="020B0604030504040204" pitchFamily="34" charset="0"/>
            </a:endParaRPr>
          </a:p>
        </p:txBody>
      </p:sp>
      <p:sp>
        <p:nvSpPr>
          <p:cNvPr id="6" name="object 6"/>
          <p:cNvSpPr txBox="1">
            <a:spLocks noGrp="1"/>
          </p:cNvSpPr>
          <p:nvPr>
            <p:ph type="sldNum" sz="quarter" idx="7"/>
          </p:nvPr>
        </p:nvSpPr>
        <p:spPr>
          <a:xfrm>
            <a:off x="11118850" y="8576259"/>
            <a:ext cx="355346" cy="246221"/>
          </a:xfrm>
          <a:prstGeom prst="rect">
            <a:avLst/>
          </a:prstGeom>
        </p:spPr>
        <p:txBody>
          <a:bodyPr vert="horz" wrap="square" lIns="0" tIns="0" rIns="0" bIns="0" rtlCol="0">
            <a:spAutoFit/>
          </a:bodyPr>
          <a:lstStyle/>
          <a:p>
            <a:pPr marL="127000">
              <a:lnSpc>
                <a:spcPct val="100000"/>
              </a:lnSpc>
            </a:pPr>
            <a:fld id="{81D60167-4931-47E6-BA6A-407CBD079E47}" type="slidenum">
              <a:rPr sz="1600" spc="-10" dirty="0">
                <a:latin typeface="Calibri"/>
                <a:cs typeface="Calibri"/>
              </a:rPr>
              <a:t>44</a:t>
            </a:fld>
            <a:endParaRPr sz="1600" dirty="0">
              <a:latin typeface="Calibri"/>
              <a:cs typeface="Calibri"/>
            </a:endParaRPr>
          </a:p>
        </p:txBody>
      </p:sp>
      <p:sp>
        <p:nvSpPr>
          <p:cNvPr id="5" name="Content Placeholder 1"/>
          <p:cNvSpPr txBox="1">
            <a:spLocks/>
          </p:cNvSpPr>
          <p:nvPr/>
        </p:nvSpPr>
        <p:spPr bwMode="auto">
          <a:xfrm>
            <a:off x="1136649" y="2206625"/>
            <a:ext cx="10363201"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noAutofit/>
          </a:bodyPr>
          <a:lstStyle>
            <a:lvl1pPr marL="341313" indent="-341313" algn="l" defTabSz="912813" rtl="0" eaLnBrk="0" fontAlgn="base" hangingPunct="0">
              <a:spcBef>
                <a:spcPct val="20000"/>
              </a:spcBef>
              <a:spcAft>
                <a:spcPct val="0"/>
              </a:spcAft>
              <a:buFont typeface="Arial" charset="0"/>
              <a:buChar char="•"/>
              <a:defRPr sz="3200" kern="1200">
                <a:solidFill>
                  <a:schemeClr val="bg1"/>
                </a:solidFill>
                <a:latin typeface="Tahoma"/>
                <a:ea typeface="+mn-ea"/>
                <a:cs typeface="Tahoma"/>
              </a:defRPr>
            </a:lvl1pPr>
            <a:lvl2pPr marL="741363" indent="-284163" algn="l" defTabSz="912813" rtl="0" eaLnBrk="0" fontAlgn="base" hangingPunct="0">
              <a:spcBef>
                <a:spcPct val="20000"/>
              </a:spcBef>
              <a:spcAft>
                <a:spcPct val="0"/>
              </a:spcAft>
              <a:buFont typeface="Arial" charset="0"/>
              <a:buChar char="–"/>
              <a:defRPr sz="2800" kern="1200">
                <a:solidFill>
                  <a:schemeClr val="bg1"/>
                </a:solidFill>
                <a:latin typeface="Tahoma"/>
                <a:ea typeface="+mn-ea"/>
                <a:cs typeface="Tahoma"/>
              </a:defRPr>
            </a:lvl2pPr>
            <a:lvl3pPr marL="1141413" indent="-227013" algn="l" defTabSz="912813" rtl="0" eaLnBrk="0" fontAlgn="base" hangingPunct="0">
              <a:spcBef>
                <a:spcPct val="20000"/>
              </a:spcBef>
              <a:spcAft>
                <a:spcPct val="0"/>
              </a:spcAft>
              <a:buFont typeface="Arial" charset="0"/>
              <a:buChar char="•"/>
              <a:defRPr sz="2400" kern="1200">
                <a:solidFill>
                  <a:schemeClr val="bg1"/>
                </a:solidFill>
                <a:latin typeface="Tahoma"/>
                <a:ea typeface="+mn-ea"/>
                <a:cs typeface="Tahoma"/>
              </a:defRPr>
            </a:lvl3pPr>
            <a:lvl4pPr marL="1598613" indent="-227013" algn="l" defTabSz="912813" rtl="0" eaLnBrk="0" fontAlgn="base" hangingPunct="0">
              <a:spcBef>
                <a:spcPct val="20000"/>
              </a:spcBef>
              <a:spcAft>
                <a:spcPct val="0"/>
              </a:spcAft>
              <a:buFont typeface="Arial" charset="0"/>
              <a:buChar char="–"/>
              <a:defRPr sz="2000" kern="1200">
                <a:solidFill>
                  <a:schemeClr val="bg1"/>
                </a:solidFill>
                <a:latin typeface="Tahoma"/>
                <a:ea typeface="+mn-ea"/>
                <a:cs typeface="Tahoma"/>
              </a:defRPr>
            </a:lvl4pPr>
            <a:lvl5pPr marL="2055813" indent="-227013" algn="l" defTabSz="912813" rtl="0" eaLnBrk="0" fontAlgn="base" hangingPunct="0">
              <a:spcBef>
                <a:spcPct val="20000"/>
              </a:spcBef>
              <a:spcAft>
                <a:spcPct val="0"/>
              </a:spcAft>
              <a:buFont typeface="Arial" charset="0"/>
              <a:buChar char="»"/>
              <a:defRPr sz="2000" kern="1200">
                <a:solidFill>
                  <a:schemeClr val="bg1"/>
                </a:solidFill>
                <a:latin typeface="Tahoma"/>
                <a:ea typeface="+mn-ea"/>
                <a:cs typeface="Tahoma"/>
              </a:defRPr>
            </a:lvl5pPr>
            <a:lvl6pPr marL="251430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53"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99"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4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lgn="ctr">
              <a:buNone/>
            </a:pPr>
            <a:r>
              <a:rPr lang="en-US" sz="2800" u="sng" dirty="0">
                <a:solidFill>
                  <a:schemeClr val="tx1"/>
                </a:solidFill>
                <a:latin typeface="+mn-lt"/>
              </a:rPr>
              <a:t>Task Listing</a:t>
            </a:r>
          </a:p>
          <a:p>
            <a:pPr lvl="0"/>
            <a:endParaRPr lang="en-US" sz="800" dirty="0" smtClean="0">
              <a:solidFill>
                <a:schemeClr val="tx1"/>
              </a:solidFill>
              <a:latin typeface="+mn-lt"/>
            </a:endParaRPr>
          </a:p>
          <a:p>
            <a:pPr lvl="0"/>
            <a:r>
              <a:rPr lang="en-US" sz="2200" dirty="0" smtClean="0">
                <a:solidFill>
                  <a:schemeClr val="tx1"/>
                </a:solidFill>
                <a:latin typeface="+mn-lt"/>
              </a:rPr>
              <a:t>Task </a:t>
            </a:r>
            <a:r>
              <a:rPr lang="en-US" sz="2200" dirty="0">
                <a:solidFill>
                  <a:schemeClr val="tx1"/>
                </a:solidFill>
                <a:latin typeface="+mn-lt"/>
              </a:rPr>
              <a:t>1 – Installation of Under-Floor Duct (electrical</a:t>
            </a:r>
            <a:r>
              <a:rPr lang="en-US" sz="2200" dirty="0" smtClean="0">
                <a:solidFill>
                  <a:schemeClr val="tx1"/>
                </a:solidFill>
                <a:latin typeface="+mn-lt"/>
              </a:rPr>
              <a:t>) to Electrical Room</a:t>
            </a:r>
          </a:p>
          <a:p>
            <a:pPr lvl="0"/>
            <a:endParaRPr lang="en-US" sz="800" dirty="0">
              <a:solidFill>
                <a:schemeClr val="tx1"/>
              </a:solidFill>
              <a:latin typeface="+mn-lt"/>
            </a:endParaRPr>
          </a:p>
          <a:p>
            <a:pPr lvl="0"/>
            <a:r>
              <a:rPr lang="en-US" sz="2200" dirty="0">
                <a:solidFill>
                  <a:schemeClr val="tx1"/>
                </a:solidFill>
                <a:latin typeface="+mn-lt"/>
              </a:rPr>
              <a:t>Task 2 – Installation of Exposed </a:t>
            </a:r>
            <a:r>
              <a:rPr lang="en-US" sz="2200" dirty="0" smtClean="0">
                <a:solidFill>
                  <a:schemeClr val="tx1"/>
                </a:solidFill>
                <a:latin typeface="+mn-lt"/>
              </a:rPr>
              <a:t>Conduit</a:t>
            </a:r>
          </a:p>
          <a:p>
            <a:pPr lvl="0"/>
            <a:endParaRPr lang="en-US" sz="800" dirty="0">
              <a:solidFill>
                <a:schemeClr val="tx1"/>
              </a:solidFill>
              <a:latin typeface="+mn-lt"/>
            </a:endParaRPr>
          </a:p>
          <a:p>
            <a:pPr lvl="0"/>
            <a:r>
              <a:rPr lang="en-US" sz="2200" dirty="0">
                <a:solidFill>
                  <a:schemeClr val="tx1"/>
                </a:solidFill>
                <a:latin typeface="+mn-lt"/>
              </a:rPr>
              <a:t>Task 3 – Installation of Faregate Array Under-Floor Duct (Data</a:t>
            </a:r>
            <a:r>
              <a:rPr lang="en-US" sz="2200" dirty="0" smtClean="0">
                <a:solidFill>
                  <a:schemeClr val="tx1"/>
                </a:solidFill>
                <a:latin typeface="+mn-lt"/>
              </a:rPr>
              <a:t>)</a:t>
            </a:r>
          </a:p>
          <a:p>
            <a:pPr lvl="0"/>
            <a:endParaRPr lang="en-US" sz="800" dirty="0">
              <a:solidFill>
                <a:schemeClr val="tx1"/>
              </a:solidFill>
              <a:latin typeface="+mn-lt"/>
            </a:endParaRPr>
          </a:p>
          <a:p>
            <a:pPr lvl="0"/>
            <a:r>
              <a:rPr lang="en-US" sz="2200" dirty="0">
                <a:solidFill>
                  <a:schemeClr val="tx1"/>
                </a:solidFill>
                <a:latin typeface="+mn-lt"/>
              </a:rPr>
              <a:t>Task 4 – Installation of Faregate Array Under-Floor Duct (Electrical</a:t>
            </a:r>
            <a:r>
              <a:rPr lang="en-US" sz="2200" dirty="0" smtClean="0">
                <a:solidFill>
                  <a:schemeClr val="tx1"/>
                </a:solidFill>
                <a:latin typeface="+mn-lt"/>
              </a:rPr>
              <a:t>)</a:t>
            </a:r>
          </a:p>
          <a:p>
            <a:pPr lvl="0"/>
            <a:endParaRPr lang="en-US" sz="800" dirty="0">
              <a:solidFill>
                <a:schemeClr val="tx1"/>
              </a:solidFill>
              <a:latin typeface="+mn-lt"/>
            </a:endParaRPr>
          </a:p>
          <a:p>
            <a:pPr lvl="0"/>
            <a:r>
              <a:rPr lang="en-US" sz="2200" dirty="0">
                <a:solidFill>
                  <a:schemeClr val="tx1"/>
                </a:solidFill>
                <a:latin typeface="+mn-lt"/>
              </a:rPr>
              <a:t>Task 5 – New CAT6 Cable Installation, Termination (Both Ends), and </a:t>
            </a:r>
            <a:r>
              <a:rPr lang="en-US" sz="2200" dirty="0" smtClean="0">
                <a:solidFill>
                  <a:schemeClr val="tx1"/>
                </a:solidFill>
                <a:latin typeface="+mn-lt"/>
              </a:rPr>
              <a:t>Testing</a:t>
            </a:r>
          </a:p>
          <a:p>
            <a:pPr lvl="0"/>
            <a:endParaRPr lang="en-US" sz="800" dirty="0">
              <a:solidFill>
                <a:schemeClr val="tx1"/>
              </a:solidFill>
              <a:latin typeface="+mn-lt"/>
            </a:endParaRPr>
          </a:p>
          <a:p>
            <a:pPr lvl="0"/>
            <a:r>
              <a:rPr lang="en-US" sz="2200" dirty="0">
                <a:solidFill>
                  <a:schemeClr val="tx1"/>
                </a:solidFill>
                <a:latin typeface="+mn-lt"/>
              </a:rPr>
              <a:t>Task 6 – Existing CAT6 Cable Termination (Both Ends) and </a:t>
            </a:r>
            <a:r>
              <a:rPr lang="en-US" sz="2200" dirty="0" smtClean="0">
                <a:solidFill>
                  <a:schemeClr val="tx1"/>
                </a:solidFill>
                <a:latin typeface="+mn-lt"/>
              </a:rPr>
              <a:t>Testing</a:t>
            </a:r>
          </a:p>
          <a:p>
            <a:pPr lvl="0"/>
            <a:endParaRPr lang="en-US" sz="800" dirty="0" smtClean="0">
              <a:solidFill>
                <a:schemeClr val="tx1"/>
              </a:solidFill>
              <a:latin typeface="+mn-lt"/>
            </a:endParaRPr>
          </a:p>
          <a:p>
            <a:pPr lvl="0"/>
            <a:r>
              <a:rPr lang="en-US" sz="2200" dirty="0">
                <a:solidFill>
                  <a:schemeClr val="tx1"/>
                </a:solidFill>
                <a:latin typeface="+mn-lt"/>
              </a:rPr>
              <a:t>Task 7 – Installation and Termination of Electrical Circuit Cables</a:t>
            </a:r>
          </a:p>
          <a:p>
            <a:pPr lvl="0"/>
            <a:r>
              <a:rPr lang="en-US" sz="2200" dirty="0">
                <a:solidFill>
                  <a:schemeClr val="tx1"/>
                </a:solidFill>
                <a:latin typeface="+mn-lt"/>
              </a:rPr>
              <a:t>Task 8 – Installation, Termination, and Testing of Fiber Optic Cables from Kiosk to Mini-Mezzanine and CAT6 cables between Mini-Mezzanine </a:t>
            </a:r>
            <a:r>
              <a:rPr lang="en-US" sz="2200" dirty="0" smtClean="0">
                <a:solidFill>
                  <a:schemeClr val="tx1"/>
                </a:solidFill>
                <a:latin typeface="+mn-lt"/>
              </a:rPr>
              <a:t>Devices</a:t>
            </a:r>
          </a:p>
          <a:p>
            <a:pPr lvl="0"/>
            <a:endParaRPr lang="en-US" sz="800" dirty="0">
              <a:solidFill>
                <a:schemeClr val="tx1"/>
              </a:solidFill>
              <a:latin typeface="+mn-lt"/>
            </a:endParaRPr>
          </a:p>
          <a:p>
            <a:pPr lvl="0"/>
            <a:r>
              <a:rPr lang="en-US" sz="2200" dirty="0">
                <a:solidFill>
                  <a:schemeClr val="tx1"/>
                </a:solidFill>
                <a:latin typeface="+mn-lt"/>
              </a:rPr>
              <a:t>Task 9 – Re-pulling, Termination, and Testing, of existing, but defective CAT6 cables between kiosk and fare vending </a:t>
            </a:r>
            <a:r>
              <a:rPr lang="en-US" sz="2200" dirty="0" smtClean="0">
                <a:solidFill>
                  <a:schemeClr val="tx1"/>
                </a:solidFill>
                <a:latin typeface="+mn-lt"/>
              </a:rPr>
              <a:t>devices or faregates </a:t>
            </a:r>
            <a:r>
              <a:rPr lang="en-US" sz="2200" dirty="0">
                <a:solidFill>
                  <a:schemeClr val="tx1"/>
                </a:solidFill>
                <a:latin typeface="+mn-lt"/>
              </a:rPr>
              <a:t>that fail </a:t>
            </a:r>
            <a:r>
              <a:rPr lang="en-US" sz="2200" dirty="0" smtClean="0">
                <a:solidFill>
                  <a:schemeClr val="tx1"/>
                </a:solidFill>
                <a:latin typeface="+mn-lt"/>
              </a:rPr>
              <a:t>testing</a:t>
            </a:r>
            <a:endParaRPr lang="en-US" sz="2200" dirty="0">
              <a:solidFill>
                <a:schemeClr val="tx1"/>
              </a:solidFill>
              <a:latin typeface="+mn-lt"/>
            </a:endParaRPr>
          </a:p>
        </p:txBody>
      </p:sp>
    </p:spTree>
    <p:extLst>
      <p:ext uri="{BB962C8B-B14F-4D97-AF65-F5344CB8AC3E}">
        <p14:creationId xmlns:p14="http://schemas.microsoft.com/office/powerpoint/2010/main" val="366921915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517650" y="549529"/>
            <a:ext cx="9220200" cy="615553"/>
          </a:xfrm>
        </p:spPr>
        <p:txBody>
          <a:bodyPr/>
          <a:lstStyle/>
          <a:p>
            <a:pPr algn="ctr"/>
            <a:r>
              <a:rPr lang="en-US" sz="4000" b="1" dirty="0" smtClean="0">
                <a:latin typeface="+mj-lt"/>
              </a:rPr>
              <a:t>Work Locations</a:t>
            </a:r>
            <a:endParaRPr lang="en-US" sz="4000" b="1" dirty="0">
              <a:latin typeface="+mj-l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8050" y="2054225"/>
            <a:ext cx="7059127" cy="6827447"/>
          </a:xfrm>
          <a:prstGeom prst="rect">
            <a:avLst/>
          </a:prstGeom>
        </p:spPr>
      </p:pic>
      <p:sp>
        <p:nvSpPr>
          <p:cNvPr id="9" name="Content Placeholder 8"/>
          <p:cNvSpPr>
            <a:spLocks noGrp="1"/>
          </p:cNvSpPr>
          <p:nvPr>
            <p:ph sz="half" idx="3"/>
          </p:nvPr>
        </p:nvSpPr>
        <p:spPr>
          <a:xfrm>
            <a:off x="8451850" y="2461895"/>
            <a:ext cx="3429000" cy="2954655"/>
          </a:xfrm>
        </p:spPr>
        <p:txBody>
          <a:bodyPr/>
          <a:lstStyle/>
          <a:p>
            <a:pPr algn="l"/>
            <a:r>
              <a:rPr lang="en-US" b="0" dirty="0" smtClean="0">
                <a:latin typeface="+mn-lt"/>
              </a:rPr>
              <a:t>Work Locations are system-wide at 83 </a:t>
            </a:r>
            <a:r>
              <a:rPr lang="en-US" b="0" dirty="0">
                <a:latin typeface="+mn-lt"/>
              </a:rPr>
              <a:t>Metrorail station </a:t>
            </a:r>
            <a:r>
              <a:rPr lang="en-US" b="0" dirty="0" smtClean="0">
                <a:latin typeface="+mn-lt"/>
              </a:rPr>
              <a:t>Mezzanines and Mini-Mezzanines on </a:t>
            </a:r>
            <a:r>
              <a:rPr lang="en-US" b="0" dirty="0">
                <a:latin typeface="+mn-lt"/>
              </a:rPr>
              <a:t>the Red, Orange/Blue, and Green/Yellow lines in Virginia, Maryland, and Washington, DC. </a:t>
            </a:r>
          </a:p>
        </p:txBody>
      </p:sp>
      <p:sp>
        <p:nvSpPr>
          <p:cNvPr id="6" name="object 6"/>
          <p:cNvSpPr txBox="1">
            <a:spLocks noGrp="1"/>
          </p:cNvSpPr>
          <p:nvPr>
            <p:ph type="sldNum" sz="quarter" idx="7"/>
          </p:nvPr>
        </p:nvSpPr>
        <p:spPr>
          <a:xfrm>
            <a:off x="11118850" y="8576259"/>
            <a:ext cx="355346" cy="246221"/>
          </a:xfrm>
          <a:prstGeom prst="rect">
            <a:avLst/>
          </a:prstGeom>
        </p:spPr>
        <p:txBody>
          <a:bodyPr vert="horz" wrap="square" lIns="0" tIns="0" rIns="0" bIns="0" rtlCol="0">
            <a:spAutoFit/>
          </a:bodyPr>
          <a:lstStyle/>
          <a:p>
            <a:pPr marL="127000">
              <a:lnSpc>
                <a:spcPct val="100000"/>
              </a:lnSpc>
            </a:pPr>
            <a:fld id="{81D60167-4931-47E6-BA6A-407CBD079E47}" type="slidenum">
              <a:rPr sz="1600" spc="-10" dirty="0">
                <a:latin typeface="Calibri"/>
                <a:cs typeface="Calibri"/>
              </a:rPr>
              <a:t>45</a:t>
            </a:fld>
            <a:endParaRPr sz="1600" dirty="0">
              <a:latin typeface="Calibri"/>
              <a:cs typeface="Calibri"/>
            </a:endParaRPr>
          </a:p>
        </p:txBody>
      </p:sp>
    </p:spTree>
    <p:extLst>
      <p:ext uri="{BB962C8B-B14F-4D97-AF65-F5344CB8AC3E}">
        <p14:creationId xmlns:p14="http://schemas.microsoft.com/office/powerpoint/2010/main" val="175980598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7650" y="301625"/>
            <a:ext cx="8991600" cy="1107996"/>
          </a:xfrm>
        </p:spPr>
        <p:txBody>
          <a:bodyPr/>
          <a:lstStyle/>
          <a:p>
            <a:pPr algn="ctr"/>
            <a:r>
              <a:rPr lang="en-US" sz="4000" b="1" dirty="0" smtClean="0"/>
              <a:t>Sample Construction </a:t>
            </a:r>
            <a:r>
              <a:rPr lang="en-US" sz="4000" b="1" dirty="0"/>
              <a:t>Tasks by </a:t>
            </a:r>
            <a:r>
              <a:rPr lang="en-US" sz="4000" b="1" dirty="0" smtClean="0"/>
              <a:t>Location</a:t>
            </a:r>
            <a:br>
              <a:rPr lang="en-US" sz="4000" b="1" dirty="0" smtClean="0"/>
            </a:br>
            <a:r>
              <a:rPr lang="en-US" sz="3200" b="1" dirty="0" smtClean="0"/>
              <a:t>Orange/Blue Lines</a:t>
            </a:r>
            <a:endParaRPr lang="en-US" sz="3200" b="1" dirty="0"/>
          </a:p>
        </p:txBody>
      </p:sp>
      <p:graphicFrame>
        <p:nvGraphicFramePr>
          <p:cNvPr id="3" name="Table 2"/>
          <p:cNvGraphicFramePr>
            <a:graphicFrameLocks noGrp="1"/>
          </p:cNvGraphicFramePr>
          <p:nvPr>
            <p:extLst>
              <p:ext uri="{D42A27DB-BD31-4B8C-83A1-F6EECF244321}">
                <p14:modId xmlns:p14="http://schemas.microsoft.com/office/powerpoint/2010/main" val="1757124333"/>
              </p:ext>
            </p:extLst>
          </p:nvPr>
        </p:nvGraphicFramePr>
        <p:xfrm>
          <a:off x="831854" y="2206624"/>
          <a:ext cx="10820392" cy="6705600"/>
        </p:xfrm>
        <a:graphic>
          <a:graphicData uri="http://schemas.openxmlformats.org/drawingml/2006/table">
            <a:tbl>
              <a:tblPr/>
              <a:tblGrid>
                <a:gridCol w="372978"/>
                <a:gridCol w="3545304"/>
                <a:gridCol w="962526"/>
                <a:gridCol w="770020"/>
                <a:gridCol w="545431"/>
                <a:gridCol w="545431"/>
                <a:gridCol w="545431"/>
                <a:gridCol w="545431"/>
                <a:gridCol w="545431"/>
                <a:gridCol w="545431"/>
                <a:gridCol w="545431"/>
                <a:gridCol w="661738"/>
                <a:gridCol w="689809"/>
              </a:tblGrid>
              <a:tr h="304800">
                <a:tc>
                  <a:txBody>
                    <a:bodyPr/>
                    <a:lstStyle/>
                    <a:p>
                      <a:pPr algn="ctr" fontAlgn="ctr"/>
                      <a:r>
                        <a:rPr lang="en-US" sz="1200" b="0" i="0" u="none" strike="noStrike" dirty="0">
                          <a:solidFill>
                            <a:srgbClr val="000000"/>
                          </a:solidFill>
                          <a:effectLst/>
                          <a:latin typeface="Arial" panose="020B0604020202020204" pitchFamily="34" charset="0"/>
                        </a:rPr>
                        <a:t> </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000000"/>
                          </a:solidFill>
                          <a:effectLst/>
                          <a:latin typeface="Arial" panose="020B0604020202020204" pitchFamily="34" charset="0"/>
                        </a:rPr>
                        <a:t>STATION NAME (MEZZANINE)</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000000"/>
                          </a:solidFill>
                          <a:effectLst/>
                          <a:latin typeface="Arial" panose="020B0604020202020204" pitchFamily="34" charset="0"/>
                        </a:rPr>
                        <a:t>STATION ID</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000000"/>
                          </a:solidFill>
                          <a:effectLst/>
                          <a:latin typeface="Arial" panose="020B0604020202020204" pitchFamily="34" charset="0"/>
                        </a:rPr>
                        <a:t>MEZZ ID</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000000"/>
                          </a:solidFill>
                          <a:effectLst/>
                          <a:latin typeface="Arial" panose="020B0604020202020204" pitchFamily="34" charset="0"/>
                        </a:rPr>
                        <a:t>1</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000000"/>
                          </a:solidFill>
                          <a:effectLst/>
                          <a:latin typeface="Arial" panose="020B0604020202020204" pitchFamily="34" charset="0"/>
                        </a:rPr>
                        <a:t>2</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000000"/>
                          </a:solidFill>
                          <a:effectLst/>
                          <a:latin typeface="Arial" panose="020B0604020202020204" pitchFamily="34" charset="0"/>
                        </a:rPr>
                        <a:t>3</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000000"/>
                          </a:solidFill>
                          <a:effectLst/>
                          <a:latin typeface="Arial" panose="020B0604020202020204" pitchFamily="34" charset="0"/>
                        </a:rPr>
                        <a:t>4</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000000"/>
                          </a:solidFill>
                          <a:effectLst/>
                          <a:latin typeface="Arial" panose="020B0604020202020204" pitchFamily="34" charset="0"/>
                        </a:rPr>
                        <a:t>5</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000000"/>
                          </a:solidFill>
                          <a:effectLst/>
                          <a:latin typeface="Arial" panose="020B0604020202020204" pitchFamily="34" charset="0"/>
                        </a:rPr>
                        <a:t>6</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000000"/>
                          </a:solidFill>
                          <a:effectLst/>
                          <a:latin typeface="Arial" panose="020B0604020202020204" pitchFamily="34" charset="0"/>
                        </a:rPr>
                        <a:t>7</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000000"/>
                          </a:solidFill>
                          <a:effectLst/>
                          <a:latin typeface="Arial" panose="020B0604020202020204" pitchFamily="34" charset="0"/>
                        </a:rPr>
                        <a:t>8</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000000"/>
                          </a:solidFill>
                          <a:effectLst/>
                          <a:latin typeface="Arial" panose="020B0604020202020204" pitchFamily="34" charset="0"/>
                        </a:rPr>
                        <a:t>9</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04800">
                <a:tc>
                  <a:txBody>
                    <a:bodyPr/>
                    <a:lstStyle/>
                    <a:p>
                      <a:pPr algn="ctr" fontAlgn="ctr"/>
                      <a:r>
                        <a:rPr lang="en-US" sz="1200" b="0" i="0" u="none" strike="noStrike" dirty="0">
                          <a:solidFill>
                            <a:srgbClr val="000000"/>
                          </a:solidFill>
                          <a:effectLst/>
                          <a:latin typeface="Arial" panose="020B0604020202020204" pitchFamily="34" charset="0"/>
                        </a:rPr>
                        <a:t>1</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dirty="0">
                          <a:solidFill>
                            <a:srgbClr val="000000"/>
                          </a:solidFill>
                          <a:effectLst/>
                          <a:latin typeface="Arial" panose="020B0604020202020204" pitchFamily="34" charset="0"/>
                        </a:rPr>
                        <a:t>METRO CENTER (NORTH MEZZANINE)</a:t>
                      </a:r>
                    </a:p>
                  </a:txBody>
                  <a:tcPr marL="81136"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C01</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035</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 </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 </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 </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 </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X</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 </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 </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 </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1">
                  <a:txBody>
                    <a:bodyPr/>
                    <a:lstStyle/>
                    <a:p>
                      <a:pPr algn="ctr" fontAlgn="ctr"/>
                      <a:r>
                        <a:rPr lang="pt-BR" sz="1200" b="1" i="0" u="none" strike="noStrike">
                          <a:solidFill>
                            <a:srgbClr val="000000"/>
                          </a:solidFill>
                          <a:effectLst/>
                          <a:latin typeface="Arial" panose="020B0604020202020204" pitchFamily="34" charset="0"/>
                        </a:rPr>
                        <a:t>A S  N E E D E D</a:t>
                      </a:r>
                    </a:p>
                  </a:txBody>
                  <a:tcPr marL="9015" marR="9015" marT="901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tr>
              <a:tr h="304800">
                <a:tc>
                  <a:txBody>
                    <a:bodyPr/>
                    <a:lstStyle/>
                    <a:p>
                      <a:pPr algn="ctr" fontAlgn="ctr"/>
                      <a:r>
                        <a:rPr lang="en-US" sz="1200" b="0" i="0" u="none" strike="noStrike" dirty="0">
                          <a:solidFill>
                            <a:srgbClr val="000000"/>
                          </a:solidFill>
                          <a:effectLst/>
                          <a:latin typeface="Arial" panose="020B0604020202020204" pitchFamily="34" charset="0"/>
                        </a:rPr>
                        <a:t>2</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dirty="0">
                          <a:solidFill>
                            <a:srgbClr val="000000"/>
                          </a:solidFill>
                          <a:effectLst/>
                          <a:latin typeface="Arial" panose="020B0604020202020204" pitchFamily="34" charset="0"/>
                        </a:rPr>
                        <a:t>METRO CENTER (SOUTH MEZZANINE)</a:t>
                      </a:r>
                    </a:p>
                  </a:txBody>
                  <a:tcPr marL="81136"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C01</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052</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 </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 </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 </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 </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X</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 </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 </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 </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r>
              <a:tr h="304800">
                <a:tc>
                  <a:txBody>
                    <a:bodyPr/>
                    <a:lstStyle/>
                    <a:p>
                      <a:pPr algn="ctr" fontAlgn="ctr"/>
                      <a:r>
                        <a:rPr lang="en-US" sz="1200" b="0" i="0" u="none" strike="noStrike" dirty="0">
                          <a:solidFill>
                            <a:srgbClr val="000000"/>
                          </a:solidFill>
                          <a:effectLst/>
                          <a:latin typeface="Arial" panose="020B0604020202020204" pitchFamily="34" charset="0"/>
                        </a:rPr>
                        <a:t>3</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dirty="0">
                          <a:solidFill>
                            <a:srgbClr val="000000"/>
                          </a:solidFill>
                          <a:effectLst/>
                          <a:latin typeface="Arial" panose="020B0604020202020204" pitchFamily="34" charset="0"/>
                        </a:rPr>
                        <a:t>MCPHERSON SQUARE (EAST MEZZANINE)</a:t>
                      </a:r>
                    </a:p>
                  </a:txBody>
                  <a:tcPr marL="81136"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C02</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036</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 </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 </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 </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 </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X</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X</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X</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 </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r>
              <a:tr h="304800">
                <a:tc>
                  <a:txBody>
                    <a:bodyPr/>
                    <a:lstStyle/>
                    <a:p>
                      <a:pPr algn="ctr" fontAlgn="ctr"/>
                      <a:r>
                        <a:rPr lang="en-US" sz="1200" b="0" i="0" u="none" strike="noStrike" dirty="0">
                          <a:solidFill>
                            <a:srgbClr val="000000"/>
                          </a:solidFill>
                          <a:effectLst/>
                          <a:latin typeface="Arial" panose="020B0604020202020204" pitchFamily="34" charset="0"/>
                        </a:rPr>
                        <a:t>4</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dirty="0">
                          <a:solidFill>
                            <a:srgbClr val="000000"/>
                          </a:solidFill>
                          <a:effectLst/>
                          <a:latin typeface="Arial" panose="020B0604020202020204" pitchFamily="34" charset="0"/>
                        </a:rPr>
                        <a:t>MCPHERSON SQUARE  (WEST MEZZANINE)</a:t>
                      </a:r>
                    </a:p>
                  </a:txBody>
                  <a:tcPr marL="81136"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C02</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037</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 </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 </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 </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 </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X</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X</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X</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 </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r>
              <a:tr h="304800">
                <a:tc>
                  <a:txBody>
                    <a:bodyPr/>
                    <a:lstStyle/>
                    <a:p>
                      <a:pPr algn="ctr" fontAlgn="ctr"/>
                      <a:r>
                        <a:rPr lang="en-US" sz="1200" b="0" i="0" u="none" strike="noStrike" dirty="0">
                          <a:solidFill>
                            <a:srgbClr val="000000"/>
                          </a:solidFill>
                          <a:effectLst/>
                          <a:latin typeface="Arial" panose="020B0604020202020204" pitchFamily="34" charset="0"/>
                        </a:rPr>
                        <a:t>5</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dirty="0">
                          <a:solidFill>
                            <a:srgbClr val="000000"/>
                          </a:solidFill>
                          <a:effectLst/>
                          <a:latin typeface="Arial" panose="020B0604020202020204" pitchFamily="34" charset="0"/>
                        </a:rPr>
                        <a:t>FARRAGUT WEST (EAST MEZZANINE)</a:t>
                      </a:r>
                    </a:p>
                  </a:txBody>
                  <a:tcPr marL="81136"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C03</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038</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X</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 </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 </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 </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X</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X</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X</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 </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r>
              <a:tr h="304800">
                <a:tc>
                  <a:txBody>
                    <a:bodyPr/>
                    <a:lstStyle/>
                    <a:p>
                      <a:pPr algn="ctr" fontAlgn="ctr"/>
                      <a:r>
                        <a:rPr lang="en-US" sz="1200" b="0" i="0" u="none" strike="noStrike" dirty="0">
                          <a:solidFill>
                            <a:srgbClr val="000000"/>
                          </a:solidFill>
                          <a:effectLst/>
                          <a:latin typeface="Arial" panose="020B0604020202020204" pitchFamily="34" charset="0"/>
                        </a:rPr>
                        <a:t>6</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dirty="0">
                          <a:solidFill>
                            <a:srgbClr val="000000"/>
                          </a:solidFill>
                          <a:effectLst/>
                          <a:latin typeface="Arial" panose="020B0604020202020204" pitchFamily="34" charset="0"/>
                        </a:rPr>
                        <a:t>FOGGY BOTTOM-GWU</a:t>
                      </a:r>
                    </a:p>
                  </a:txBody>
                  <a:tcPr marL="81136"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C04</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040</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 </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X</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 </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 </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X</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X</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X</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 </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r>
              <a:tr h="304800">
                <a:tc>
                  <a:txBody>
                    <a:bodyPr/>
                    <a:lstStyle/>
                    <a:p>
                      <a:pPr algn="ctr" fontAlgn="ctr"/>
                      <a:r>
                        <a:rPr lang="en-US" sz="1200" b="0" i="0" u="none" strike="noStrike" dirty="0">
                          <a:solidFill>
                            <a:srgbClr val="000000"/>
                          </a:solidFill>
                          <a:effectLst/>
                          <a:latin typeface="Arial" panose="020B0604020202020204" pitchFamily="34" charset="0"/>
                        </a:rPr>
                        <a:t>7</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dirty="0">
                          <a:solidFill>
                            <a:srgbClr val="000000"/>
                          </a:solidFill>
                          <a:effectLst/>
                          <a:latin typeface="Arial" panose="020B0604020202020204" pitchFamily="34" charset="0"/>
                        </a:rPr>
                        <a:t>ROSSLYN</a:t>
                      </a:r>
                    </a:p>
                  </a:txBody>
                  <a:tcPr marL="81136"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C05</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041</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 </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 </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 </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 </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X</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X</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X</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 </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r>
              <a:tr h="304800">
                <a:tc>
                  <a:txBody>
                    <a:bodyPr/>
                    <a:lstStyle/>
                    <a:p>
                      <a:pPr algn="ctr" fontAlgn="ctr"/>
                      <a:r>
                        <a:rPr lang="en-US" sz="1200" b="0" i="0" u="none" strike="noStrike" dirty="0">
                          <a:solidFill>
                            <a:srgbClr val="000000"/>
                          </a:solidFill>
                          <a:effectLst/>
                          <a:latin typeface="Arial" panose="020B0604020202020204" pitchFamily="34" charset="0"/>
                        </a:rPr>
                        <a:t>8</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dirty="0">
                          <a:solidFill>
                            <a:srgbClr val="000000"/>
                          </a:solidFill>
                          <a:effectLst/>
                          <a:latin typeface="Arial" panose="020B0604020202020204" pitchFamily="34" charset="0"/>
                        </a:rPr>
                        <a:t>ROSSLYN (SIDE/NEW ENTRANCE)</a:t>
                      </a:r>
                    </a:p>
                  </a:txBody>
                  <a:tcPr marL="81136"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C05</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113</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 </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 </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 </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 </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X</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X</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X</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 </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r>
              <a:tr h="304800">
                <a:tc>
                  <a:txBody>
                    <a:bodyPr/>
                    <a:lstStyle/>
                    <a:p>
                      <a:pPr algn="ctr" fontAlgn="ctr"/>
                      <a:r>
                        <a:rPr lang="en-US" sz="1200" b="0" i="0" u="none" strike="noStrike" dirty="0">
                          <a:solidFill>
                            <a:srgbClr val="000000"/>
                          </a:solidFill>
                          <a:effectLst/>
                          <a:latin typeface="Arial" panose="020B0604020202020204" pitchFamily="34" charset="0"/>
                        </a:rPr>
                        <a:t>9</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dirty="0">
                          <a:solidFill>
                            <a:srgbClr val="000000"/>
                          </a:solidFill>
                          <a:effectLst/>
                          <a:latin typeface="Arial" panose="020B0604020202020204" pitchFamily="34" charset="0"/>
                        </a:rPr>
                        <a:t>ARLINGTON CEMETERY</a:t>
                      </a:r>
                    </a:p>
                  </a:txBody>
                  <a:tcPr marL="81136"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C06</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042</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 </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 </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 </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 </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X</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X</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X</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 </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r>
              <a:tr h="304800">
                <a:tc>
                  <a:txBody>
                    <a:bodyPr/>
                    <a:lstStyle/>
                    <a:p>
                      <a:pPr algn="ctr" fontAlgn="ctr"/>
                      <a:r>
                        <a:rPr lang="en-US" sz="1200" b="0" i="0" u="none" strike="noStrike" dirty="0">
                          <a:solidFill>
                            <a:srgbClr val="000000"/>
                          </a:solidFill>
                          <a:effectLst/>
                          <a:latin typeface="Arial" panose="020B0604020202020204" pitchFamily="34" charset="0"/>
                        </a:rPr>
                        <a:t>10</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dirty="0">
                          <a:solidFill>
                            <a:srgbClr val="000000"/>
                          </a:solidFill>
                          <a:effectLst/>
                          <a:latin typeface="Arial" panose="020B0604020202020204" pitchFamily="34" charset="0"/>
                        </a:rPr>
                        <a:t>ARLINGTON CEMETERY (PLATFORM)</a:t>
                      </a:r>
                    </a:p>
                  </a:txBody>
                  <a:tcPr marL="81136"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C06</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042M</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 </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 </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 </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 </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X</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 </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 </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X</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r>
              <a:tr h="304800">
                <a:tc>
                  <a:txBody>
                    <a:bodyPr/>
                    <a:lstStyle/>
                    <a:p>
                      <a:pPr algn="ctr" fontAlgn="ctr"/>
                      <a:r>
                        <a:rPr lang="en-US" sz="1200" b="0" i="0" u="none" strike="noStrike" dirty="0">
                          <a:solidFill>
                            <a:srgbClr val="000000"/>
                          </a:solidFill>
                          <a:effectLst/>
                          <a:latin typeface="Arial" panose="020B0604020202020204" pitchFamily="34" charset="0"/>
                        </a:rPr>
                        <a:t>11</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dirty="0">
                          <a:solidFill>
                            <a:srgbClr val="000000"/>
                          </a:solidFill>
                          <a:effectLst/>
                          <a:latin typeface="Arial" panose="020B0604020202020204" pitchFamily="34" charset="0"/>
                        </a:rPr>
                        <a:t>FEDERAL TRIANGLE</a:t>
                      </a:r>
                    </a:p>
                  </a:txBody>
                  <a:tcPr marL="81136"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D01</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053</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 </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X</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X</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 </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X</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X</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X</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 </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r>
              <a:tr h="304800">
                <a:tc>
                  <a:txBody>
                    <a:bodyPr/>
                    <a:lstStyle/>
                    <a:p>
                      <a:pPr algn="ctr" fontAlgn="ctr"/>
                      <a:r>
                        <a:rPr lang="en-US" sz="1200" b="0" i="0" u="none" strike="noStrike" dirty="0">
                          <a:solidFill>
                            <a:srgbClr val="000000"/>
                          </a:solidFill>
                          <a:effectLst/>
                          <a:latin typeface="Arial" panose="020B0604020202020204" pitchFamily="34" charset="0"/>
                        </a:rPr>
                        <a:t>12</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dirty="0">
                          <a:solidFill>
                            <a:srgbClr val="000000"/>
                          </a:solidFill>
                          <a:effectLst/>
                          <a:latin typeface="Arial" panose="020B0604020202020204" pitchFamily="34" charset="0"/>
                        </a:rPr>
                        <a:t>SMITHSONIAN (NORTH MEZZANINE)</a:t>
                      </a:r>
                    </a:p>
                  </a:txBody>
                  <a:tcPr marL="81136"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D02</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054</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 </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 </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 </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 </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X</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X</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X</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 </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r>
              <a:tr h="304800">
                <a:tc>
                  <a:txBody>
                    <a:bodyPr/>
                    <a:lstStyle/>
                    <a:p>
                      <a:pPr algn="ctr" fontAlgn="ctr"/>
                      <a:r>
                        <a:rPr lang="en-US" sz="1200" b="0" i="0" u="none" strike="noStrike" dirty="0">
                          <a:solidFill>
                            <a:srgbClr val="000000"/>
                          </a:solidFill>
                          <a:effectLst/>
                          <a:latin typeface="Arial" panose="020B0604020202020204" pitchFamily="34" charset="0"/>
                        </a:rPr>
                        <a:t>13</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dirty="0">
                          <a:solidFill>
                            <a:srgbClr val="000000"/>
                          </a:solidFill>
                          <a:effectLst/>
                          <a:latin typeface="Arial" panose="020B0604020202020204" pitchFamily="34" charset="0"/>
                        </a:rPr>
                        <a:t>SMITHSONIAN (SOUTH MEZZANINE)</a:t>
                      </a:r>
                    </a:p>
                  </a:txBody>
                  <a:tcPr marL="81136"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D02</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055</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 </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 </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 </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 </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X</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X</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X</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 </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r>
              <a:tr h="304800">
                <a:tc>
                  <a:txBody>
                    <a:bodyPr/>
                    <a:lstStyle/>
                    <a:p>
                      <a:pPr algn="ctr" fontAlgn="ctr"/>
                      <a:r>
                        <a:rPr lang="en-US" sz="1200" b="0" i="0" u="none" strike="noStrike" dirty="0">
                          <a:solidFill>
                            <a:srgbClr val="000000"/>
                          </a:solidFill>
                          <a:effectLst/>
                          <a:latin typeface="Arial" panose="020B0604020202020204" pitchFamily="34" charset="0"/>
                        </a:rPr>
                        <a:t>14</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dirty="0">
                          <a:solidFill>
                            <a:srgbClr val="000000"/>
                          </a:solidFill>
                          <a:effectLst/>
                          <a:latin typeface="Arial" panose="020B0604020202020204" pitchFamily="34" charset="0"/>
                        </a:rPr>
                        <a:t>SMITHSONIAN (EASTBOUND PLATFORM)</a:t>
                      </a:r>
                    </a:p>
                  </a:txBody>
                  <a:tcPr marL="81136"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D02</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055M</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 </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 </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 </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 </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X</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 </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 </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X</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r>
              <a:tr h="304800">
                <a:tc>
                  <a:txBody>
                    <a:bodyPr/>
                    <a:lstStyle/>
                    <a:p>
                      <a:pPr algn="ctr" fontAlgn="ctr"/>
                      <a:r>
                        <a:rPr lang="en-US" sz="1200" b="0" i="0" u="none" strike="noStrike" dirty="0">
                          <a:solidFill>
                            <a:srgbClr val="000000"/>
                          </a:solidFill>
                          <a:effectLst/>
                          <a:latin typeface="Arial" panose="020B0604020202020204" pitchFamily="34" charset="0"/>
                        </a:rPr>
                        <a:t>15</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dirty="0">
                          <a:solidFill>
                            <a:srgbClr val="000000"/>
                          </a:solidFill>
                          <a:effectLst/>
                          <a:latin typeface="Arial" panose="020B0604020202020204" pitchFamily="34" charset="0"/>
                        </a:rPr>
                        <a:t>L'ENFANT PLAZA (WEST MEZZANINE)</a:t>
                      </a:r>
                    </a:p>
                  </a:txBody>
                  <a:tcPr marL="81136"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D03</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056</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 </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X</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 </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 </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X</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X</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X</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 </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r>
              <a:tr h="304800">
                <a:tc>
                  <a:txBody>
                    <a:bodyPr/>
                    <a:lstStyle/>
                    <a:p>
                      <a:pPr algn="ctr" fontAlgn="ctr"/>
                      <a:r>
                        <a:rPr lang="en-US" sz="1200" b="0" i="0" u="none" strike="noStrike" dirty="0">
                          <a:solidFill>
                            <a:srgbClr val="000000"/>
                          </a:solidFill>
                          <a:effectLst/>
                          <a:latin typeface="Arial" panose="020B0604020202020204" pitchFamily="34" charset="0"/>
                        </a:rPr>
                        <a:t>16</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dirty="0">
                          <a:solidFill>
                            <a:srgbClr val="000000"/>
                          </a:solidFill>
                          <a:effectLst/>
                          <a:latin typeface="Arial" panose="020B0604020202020204" pitchFamily="34" charset="0"/>
                        </a:rPr>
                        <a:t>L'ENFANT PLAZA (EAST MEZZANINE)</a:t>
                      </a:r>
                    </a:p>
                  </a:txBody>
                  <a:tcPr marL="81136"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D03</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057</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 </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 </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 </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 </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X</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X</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X</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 </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r>
              <a:tr h="304800">
                <a:tc>
                  <a:txBody>
                    <a:bodyPr/>
                    <a:lstStyle/>
                    <a:p>
                      <a:pPr algn="ctr" fontAlgn="ctr"/>
                      <a:r>
                        <a:rPr lang="en-US" sz="1200" b="0" i="0" u="none" strike="noStrike" dirty="0">
                          <a:solidFill>
                            <a:srgbClr val="000000"/>
                          </a:solidFill>
                          <a:effectLst/>
                          <a:latin typeface="Arial" panose="020B0604020202020204" pitchFamily="34" charset="0"/>
                        </a:rPr>
                        <a:t>17</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dirty="0">
                          <a:solidFill>
                            <a:srgbClr val="000000"/>
                          </a:solidFill>
                          <a:effectLst/>
                          <a:latin typeface="Arial" panose="020B0604020202020204" pitchFamily="34" charset="0"/>
                        </a:rPr>
                        <a:t>FEDERAL CENTER SW</a:t>
                      </a:r>
                    </a:p>
                  </a:txBody>
                  <a:tcPr marL="81136"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D04</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058</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X</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X</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X</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 </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X</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X</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X</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 </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r>
              <a:tr h="304800">
                <a:tc>
                  <a:txBody>
                    <a:bodyPr/>
                    <a:lstStyle/>
                    <a:p>
                      <a:pPr algn="ctr" fontAlgn="ctr"/>
                      <a:r>
                        <a:rPr lang="en-US" sz="1200" b="0" i="0" u="none" strike="noStrike" dirty="0">
                          <a:solidFill>
                            <a:srgbClr val="000000"/>
                          </a:solidFill>
                          <a:effectLst/>
                          <a:latin typeface="Arial" panose="020B0604020202020204" pitchFamily="34" charset="0"/>
                        </a:rPr>
                        <a:t>18</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dirty="0">
                          <a:solidFill>
                            <a:srgbClr val="000000"/>
                          </a:solidFill>
                          <a:effectLst/>
                          <a:latin typeface="Arial" panose="020B0604020202020204" pitchFamily="34" charset="0"/>
                        </a:rPr>
                        <a:t>CAPITOL SOUTH</a:t>
                      </a:r>
                    </a:p>
                  </a:txBody>
                  <a:tcPr marL="81136"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D05</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059</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 </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X</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 </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 </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X</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X</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X</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 </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r>
              <a:tr h="304800">
                <a:tc>
                  <a:txBody>
                    <a:bodyPr/>
                    <a:lstStyle/>
                    <a:p>
                      <a:pPr algn="ctr" fontAlgn="ctr"/>
                      <a:r>
                        <a:rPr lang="en-US" sz="1200" b="0" i="0" u="none" strike="noStrike" dirty="0">
                          <a:solidFill>
                            <a:srgbClr val="000000"/>
                          </a:solidFill>
                          <a:effectLst/>
                          <a:latin typeface="Arial" panose="020B0604020202020204" pitchFamily="34" charset="0"/>
                        </a:rPr>
                        <a:t>19</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dirty="0">
                          <a:solidFill>
                            <a:srgbClr val="000000"/>
                          </a:solidFill>
                          <a:effectLst/>
                          <a:latin typeface="Arial" panose="020B0604020202020204" pitchFamily="34" charset="0"/>
                        </a:rPr>
                        <a:t>EASTERN MARKET</a:t>
                      </a:r>
                    </a:p>
                  </a:txBody>
                  <a:tcPr marL="81136"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D06</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060</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 </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 </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 </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 </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X</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X</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X</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 </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r>
              <a:tr h="304800">
                <a:tc>
                  <a:txBody>
                    <a:bodyPr/>
                    <a:lstStyle/>
                    <a:p>
                      <a:pPr algn="ctr" fontAlgn="ctr"/>
                      <a:r>
                        <a:rPr lang="en-US" sz="1200" b="0" i="0" u="none" strike="noStrike" dirty="0">
                          <a:solidFill>
                            <a:srgbClr val="000000"/>
                          </a:solidFill>
                          <a:effectLst/>
                          <a:latin typeface="Arial" panose="020B0604020202020204" pitchFamily="34" charset="0"/>
                        </a:rPr>
                        <a:t>20</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dirty="0">
                          <a:solidFill>
                            <a:srgbClr val="000000"/>
                          </a:solidFill>
                          <a:effectLst/>
                          <a:latin typeface="Arial" panose="020B0604020202020204" pitchFamily="34" charset="0"/>
                        </a:rPr>
                        <a:t>POTOMAC AVENUE</a:t>
                      </a:r>
                    </a:p>
                  </a:txBody>
                  <a:tcPr marL="81136"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D07</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061</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 </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X</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 </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 </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X</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X</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X</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 </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r>
              <a:tr h="304800">
                <a:tc>
                  <a:txBody>
                    <a:bodyPr/>
                    <a:lstStyle/>
                    <a:p>
                      <a:pPr algn="ctr" fontAlgn="ctr"/>
                      <a:r>
                        <a:rPr lang="en-US" sz="1200" b="0" i="0" u="none" strike="noStrike" dirty="0">
                          <a:solidFill>
                            <a:srgbClr val="000000"/>
                          </a:solidFill>
                          <a:effectLst/>
                          <a:latin typeface="Arial" panose="020B0604020202020204" pitchFamily="34" charset="0"/>
                        </a:rPr>
                        <a:t>21</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dirty="0">
                          <a:solidFill>
                            <a:srgbClr val="000000"/>
                          </a:solidFill>
                          <a:effectLst/>
                          <a:latin typeface="Arial" panose="020B0604020202020204" pitchFamily="34" charset="0"/>
                        </a:rPr>
                        <a:t>STADIUM-ARMORY (SOUTH MEZZANINE)</a:t>
                      </a:r>
                    </a:p>
                  </a:txBody>
                  <a:tcPr marL="81136"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D08</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062</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 </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 </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 </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 </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X</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X</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X</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rPr>
                        <a:t> </a:t>
                      </a:r>
                    </a:p>
                  </a:txBody>
                  <a:tcPr marL="9015" marR="9015" marT="90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r>
            </a:tbl>
          </a:graphicData>
        </a:graphic>
      </p:graphicFrame>
    </p:spTree>
    <p:extLst>
      <p:ext uri="{BB962C8B-B14F-4D97-AF65-F5344CB8AC3E}">
        <p14:creationId xmlns:p14="http://schemas.microsoft.com/office/powerpoint/2010/main" val="184781611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print"/>
          <a:srcRect/>
          <a:stretch>
            <a:fillRect/>
          </a:stretch>
        </p:blipFill>
        <p:spPr bwMode="auto">
          <a:xfrm>
            <a:off x="725804" y="2206625"/>
            <a:ext cx="10744200" cy="6295367"/>
          </a:xfrm>
          <a:prstGeom prst="rect">
            <a:avLst/>
          </a:prstGeom>
          <a:noFill/>
          <a:ln w="9525">
            <a:noFill/>
            <a:miter lim="800000"/>
            <a:headEnd/>
            <a:tailEnd/>
          </a:ln>
        </p:spPr>
      </p:pic>
      <p:sp>
        <p:nvSpPr>
          <p:cNvPr id="5" name="Title 1"/>
          <p:cNvSpPr>
            <a:spLocks noGrp="1"/>
          </p:cNvSpPr>
          <p:nvPr>
            <p:ph type="title"/>
          </p:nvPr>
        </p:nvSpPr>
        <p:spPr>
          <a:xfrm>
            <a:off x="1517650" y="301625"/>
            <a:ext cx="8991600" cy="1107996"/>
          </a:xfrm>
        </p:spPr>
        <p:txBody>
          <a:bodyPr/>
          <a:lstStyle/>
          <a:p>
            <a:pPr algn="ctr"/>
            <a:r>
              <a:rPr lang="en-US" sz="4000" b="1" dirty="0" smtClean="0"/>
              <a:t>Construction </a:t>
            </a:r>
            <a:r>
              <a:rPr lang="en-US" sz="4000" b="1" dirty="0"/>
              <a:t>Tasks </a:t>
            </a:r>
            <a:r>
              <a:rPr lang="en-US" sz="4000" b="1" dirty="0" smtClean="0"/>
              <a:t>Details</a:t>
            </a:r>
            <a:br>
              <a:rPr lang="en-US" sz="4000" b="1" dirty="0" smtClean="0"/>
            </a:br>
            <a:r>
              <a:rPr lang="en-US" sz="3200" b="1" dirty="0" smtClean="0"/>
              <a:t>Typical Mezzanine Layout</a:t>
            </a:r>
            <a:endParaRPr lang="en-US" sz="3200" b="1" dirty="0"/>
          </a:p>
        </p:txBody>
      </p:sp>
      <p:sp>
        <p:nvSpPr>
          <p:cNvPr id="4" name="object 6"/>
          <p:cNvSpPr txBox="1">
            <a:spLocks noGrp="1"/>
          </p:cNvSpPr>
          <p:nvPr>
            <p:ph type="sldNum" sz="quarter" idx="7"/>
          </p:nvPr>
        </p:nvSpPr>
        <p:spPr>
          <a:xfrm>
            <a:off x="11118850" y="8576259"/>
            <a:ext cx="355346" cy="246221"/>
          </a:xfrm>
          <a:prstGeom prst="rect">
            <a:avLst/>
          </a:prstGeom>
        </p:spPr>
        <p:txBody>
          <a:bodyPr vert="horz" wrap="square" lIns="0" tIns="0" rIns="0" bIns="0" rtlCol="0">
            <a:spAutoFit/>
          </a:bodyPr>
          <a:lstStyle/>
          <a:p>
            <a:pPr marL="127000">
              <a:lnSpc>
                <a:spcPct val="100000"/>
              </a:lnSpc>
            </a:pPr>
            <a:fld id="{81D60167-4931-47E6-BA6A-407CBD079E47}" type="slidenum">
              <a:rPr sz="1600" spc="-10" dirty="0">
                <a:latin typeface="Calibri"/>
                <a:cs typeface="Calibri"/>
              </a:rPr>
              <a:t>47</a:t>
            </a:fld>
            <a:endParaRPr sz="1600" dirty="0">
              <a:latin typeface="Calibri"/>
              <a:cs typeface="Calibri"/>
            </a:endParaRPr>
          </a:p>
        </p:txBody>
      </p:sp>
    </p:spTree>
    <p:extLst>
      <p:ext uri="{BB962C8B-B14F-4D97-AF65-F5344CB8AC3E}">
        <p14:creationId xmlns:p14="http://schemas.microsoft.com/office/powerpoint/2010/main" val="13361344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03250" y="2663825"/>
            <a:ext cx="10972800" cy="5715000"/>
          </a:xfrm>
          <a:prstGeom prst="rect">
            <a:avLst/>
          </a:prstGeom>
        </p:spPr>
      </p:pic>
      <p:sp>
        <p:nvSpPr>
          <p:cNvPr id="5" name="Title 1"/>
          <p:cNvSpPr>
            <a:spLocks noGrp="1"/>
          </p:cNvSpPr>
          <p:nvPr>
            <p:ph type="title"/>
          </p:nvPr>
        </p:nvSpPr>
        <p:spPr>
          <a:xfrm>
            <a:off x="1517650" y="301625"/>
            <a:ext cx="8991600" cy="1107996"/>
          </a:xfrm>
        </p:spPr>
        <p:txBody>
          <a:bodyPr/>
          <a:lstStyle/>
          <a:p>
            <a:pPr algn="ctr"/>
            <a:r>
              <a:rPr lang="en-US" sz="4000" b="1" dirty="0" smtClean="0"/>
              <a:t>Construction </a:t>
            </a:r>
            <a:r>
              <a:rPr lang="en-US" sz="4000" b="1" dirty="0"/>
              <a:t>Tasks </a:t>
            </a:r>
            <a:r>
              <a:rPr lang="en-US" sz="4000" b="1" dirty="0" smtClean="0"/>
              <a:t>Details</a:t>
            </a:r>
            <a:br>
              <a:rPr lang="en-US" sz="4000" b="1" dirty="0" smtClean="0"/>
            </a:br>
            <a:r>
              <a:rPr lang="en-US" sz="3200" b="1" dirty="0" smtClean="0"/>
              <a:t>Under-floor Duct Installation</a:t>
            </a:r>
            <a:endParaRPr lang="en-US" sz="3200" b="1" dirty="0"/>
          </a:p>
        </p:txBody>
      </p:sp>
      <p:sp>
        <p:nvSpPr>
          <p:cNvPr id="6" name="object 6"/>
          <p:cNvSpPr txBox="1">
            <a:spLocks noGrp="1"/>
          </p:cNvSpPr>
          <p:nvPr>
            <p:ph type="sldNum" sz="quarter" idx="7"/>
          </p:nvPr>
        </p:nvSpPr>
        <p:spPr>
          <a:xfrm>
            <a:off x="11118850" y="8576259"/>
            <a:ext cx="355346" cy="246221"/>
          </a:xfrm>
          <a:prstGeom prst="rect">
            <a:avLst/>
          </a:prstGeom>
        </p:spPr>
        <p:txBody>
          <a:bodyPr vert="horz" wrap="square" lIns="0" tIns="0" rIns="0" bIns="0" rtlCol="0">
            <a:spAutoFit/>
          </a:bodyPr>
          <a:lstStyle/>
          <a:p>
            <a:pPr marL="127000">
              <a:lnSpc>
                <a:spcPct val="100000"/>
              </a:lnSpc>
            </a:pPr>
            <a:fld id="{81D60167-4931-47E6-BA6A-407CBD079E47}" type="slidenum">
              <a:rPr sz="1600" spc="-10" dirty="0">
                <a:latin typeface="Calibri"/>
                <a:cs typeface="Calibri"/>
              </a:rPr>
              <a:t>48</a:t>
            </a:fld>
            <a:endParaRPr sz="1600" dirty="0">
              <a:latin typeface="Calibri"/>
              <a:cs typeface="Calibri"/>
            </a:endParaRPr>
          </a:p>
        </p:txBody>
      </p:sp>
    </p:spTree>
    <p:extLst>
      <p:ext uri="{BB962C8B-B14F-4D97-AF65-F5344CB8AC3E}">
        <p14:creationId xmlns:p14="http://schemas.microsoft.com/office/powerpoint/2010/main" val="16045434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871721" y="7279567"/>
            <a:ext cx="2691709" cy="841554"/>
          </a:xfrm>
        </p:spPr>
        <p:txBody>
          <a:bodyPr/>
          <a:lstStyle/>
          <a:p>
            <a:pPr algn="ctr"/>
            <a:r>
              <a:rPr lang="en-US" dirty="0" smtClean="0"/>
              <a:t>Saw cutting and trenching</a:t>
            </a:r>
            <a:endParaRPr lang="en-US" dirty="0"/>
          </a:p>
        </p:txBody>
      </p:sp>
      <p:sp>
        <p:nvSpPr>
          <p:cNvPr id="4" name="Slide Number Placeholder 3"/>
          <p:cNvSpPr>
            <a:spLocks noGrp="1"/>
          </p:cNvSpPr>
          <p:nvPr>
            <p:ph type="sldNum" sz="quarter" idx="12"/>
          </p:nvPr>
        </p:nvSpPr>
        <p:spPr/>
        <p:txBody>
          <a:bodyPr/>
          <a:lstStyle/>
          <a:p>
            <a:pPr>
              <a:defRPr/>
            </a:pPr>
            <a:fld id="{23EFBE9D-1B3B-4179-8DBE-39CAF1A0C7FE}" type="slidenum">
              <a:rPr lang="en-US" smtClean="0">
                <a:solidFill>
                  <a:prstClr val="white"/>
                </a:solidFill>
              </a:rPr>
              <a:pPr>
                <a:defRPr/>
              </a:pPr>
              <a:t>49</a:t>
            </a:fld>
            <a:endParaRPr lang="en-US" dirty="0">
              <a:solidFill>
                <a:prstClr val="white"/>
              </a:solidFill>
            </a:endParaRPr>
          </a:p>
        </p:txBody>
      </p:sp>
      <p:sp>
        <p:nvSpPr>
          <p:cNvPr id="7" name="Text Placeholder 2"/>
          <p:cNvSpPr txBox="1">
            <a:spLocks/>
          </p:cNvSpPr>
          <p:nvPr/>
        </p:nvSpPr>
        <p:spPr bwMode="auto">
          <a:xfrm>
            <a:off x="608966" y="7279567"/>
            <a:ext cx="3766724" cy="841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778" tIns="60889" rIns="121778" bIns="60889" numCol="1" anchor="b" anchorCtr="0" compatLnSpc="1">
            <a:prstTxWarp prst="textNoShape">
              <a:avLst/>
            </a:prstTxWarp>
          </a:bodyPr>
          <a:lstStyle/>
          <a:p>
            <a:pPr algn="ctr" defTabSz="1215776" eaLnBrk="0" fontAlgn="base" hangingPunct="0">
              <a:spcBef>
                <a:spcPct val="20000"/>
              </a:spcBef>
              <a:spcAft>
                <a:spcPct val="0"/>
              </a:spcAft>
              <a:defRPr/>
            </a:pPr>
            <a:r>
              <a:rPr lang="en-US" sz="2664" dirty="0" smtClean="0">
                <a:solidFill>
                  <a:srgbClr val="FFFFFF"/>
                </a:solidFill>
                <a:latin typeface="Tahoma"/>
                <a:cs typeface="Tahoma"/>
              </a:rPr>
              <a:t>Protecting equipment from dust</a:t>
            </a:r>
            <a:endParaRPr lang="en-US" sz="2664" dirty="0">
              <a:solidFill>
                <a:srgbClr val="FFFFFF"/>
              </a:solidFill>
              <a:latin typeface="Tahoma"/>
              <a:cs typeface="Tahoma"/>
            </a:endParaRPr>
          </a:p>
        </p:txBody>
      </p:sp>
      <p:sp>
        <p:nvSpPr>
          <p:cNvPr id="9" name="Text Placeholder 2"/>
          <p:cNvSpPr txBox="1">
            <a:spLocks/>
          </p:cNvSpPr>
          <p:nvPr/>
        </p:nvSpPr>
        <p:spPr bwMode="auto">
          <a:xfrm>
            <a:off x="7969407" y="7279566"/>
            <a:ext cx="3747416" cy="435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778" tIns="60889" rIns="121778" bIns="60889" numCol="1" anchor="b" anchorCtr="0" compatLnSpc="1">
            <a:prstTxWarp prst="textNoShape">
              <a:avLst/>
            </a:prstTxWarp>
          </a:bodyPr>
          <a:lstStyle/>
          <a:p>
            <a:pPr algn="ctr" defTabSz="1215776" eaLnBrk="0" fontAlgn="base" hangingPunct="0">
              <a:spcBef>
                <a:spcPct val="20000"/>
              </a:spcBef>
              <a:spcAft>
                <a:spcPct val="0"/>
              </a:spcAft>
              <a:defRPr/>
            </a:pPr>
            <a:r>
              <a:rPr lang="en-US" sz="2664" dirty="0">
                <a:solidFill>
                  <a:srgbClr val="FFFFFF"/>
                </a:solidFill>
                <a:latin typeface="Tahoma"/>
                <a:cs typeface="Tahoma"/>
              </a:rPr>
              <a:t>Sealant of U/F ducts</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3319" y="2130425"/>
            <a:ext cx="4368800" cy="3276600"/>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591510" y="2482392"/>
            <a:ext cx="3424427" cy="6087870"/>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5143" y="5582429"/>
            <a:ext cx="4386976" cy="3290232"/>
          </a:xfrm>
          <a:prstGeom prst="rect">
            <a:avLst/>
          </a:prstGeom>
        </p:spPr>
      </p:pic>
      <p:sp>
        <p:nvSpPr>
          <p:cNvPr id="15" name="Title 1"/>
          <p:cNvSpPr>
            <a:spLocks noGrp="1"/>
          </p:cNvSpPr>
          <p:nvPr>
            <p:ph type="title"/>
          </p:nvPr>
        </p:nvSpPr>
        <p:spPr>
          <a:xfrm>
            <a:off x="1517650" y="301625"/>
            <a:ext cx="8991600" cy="1107996"/>
          </a:xfrm>
        </p:spPr>
        <p:txBody>
          <a:bodyPr/>
          <a:lstStyle/>
          <a:p>
            <a:pPr algn="ctr"/>
            <a:r>
              <a:rPr lang="en-US" sz="4000" b="1" cap="none" dirty="0" smtClean="0">
                <a:latin typeface="+mj-lt"/>
              </a:rPr>
              <a:t>Construction </a:t>
            </a:r>
            <a:r>
              <a:rPr lang="en-US" sz="4000" b="1" cap="none" dirty="0">
                <a:latin typeface="+mj-lt"/>
              </a:rPr>
              <a:t>Tasks </a:t>
            </a:r>
            <a:r>
              <a:rPr lang="en-US" sz="4000" b="1" cap="none" dirty="0" smtClean="0">
                <a:latin typeface="+mj-lt"/>
              </a:rPr>
              <a:t>Details</a:t>
            </a:r>
            <a:br>
              <a:rPr lang="en-US" sz="4000" b="1" cap="none" dirty="0" smtClean="0">
                <a:latin typeface="+mj-lt"/>
              </a:rPr>
            </a:br>
            <a:r>
              <a:rPr lang="en-US" sz="3200" b="1" cap="none" dirty="0" smtClean="0">
                <a:latin typeface="+mj-lt"/>
              </a:rPr>
              <a:t>Under-floor Duct Installation</a:t>
            </a:r>
            <a:endParaRPr lang="en-US" sz="3200" b="1" cap="none" dirty="0">
              <a:latin typeface="+mj-lt"/>
            </a:endParaRPr>
          </a:p>
        </p:txBody>
      </p:sp>
      <p:sp>
        <p:nvSpPr>
          <p:cNvPr id="10" name="object 6"/>
          <p:cNvSpPr txBox="1">
            <a:spLocks/>
          </p:cNvSpPr>
          <p:nvPr/>
        </p:nvSpPr>
        <p:spPr>
          <a:xfrm>
            <a:off x="11118850" y="8576259"/>
            <a:ext cx="355346" cy="24622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0"/>
            <a:fld id="{81D60167-4931-47E6-BA6A-407CBD079E47}" type="slidenum">
              <a:rPr lang="en-US" sz="1600" spc="-10" smtClean="0">
                <a:latin typeface="Calibri"/>
                <a:cs typeface="Calibri"/>
              </a:rPr>
              <a:pPr marL="127000"/>
              <a:t>49</a:t>
            </a:fld>
            <a:endParaRPr lang="en-US" sz="1600" dirty="0">
              <a:latin typeface="Calibri"/>
              <a:cs typeface="Calibri"/>
            </a:endParaRPr>
          </a:p>
        </p:txBody>
      </p:sp>
    </p:spTree>
    <p:extLst>
      <p:ext uri="{BB962C8B-B14F-4D97-AF65-F5344CB8AC3E}">
        <p14:creationId xmlns:p14="http://schemas.microsoft.com/office/powerpoint/2010/main" val="9230663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17650" y="530225"/>
            <a:ext cx="9220200" cy="615553"/>
          </a:xfrm>
          <a:prstGeom prst="rect">
            <a:avLst/>
          </a:prstGeom>
        </p:spPr>
        <p:txBody>
          <a:bodyPr vert="horz" wrap="square" lIns="0" tIns="0" rIns="0" bIns="0" rtlCol="0">
            <a:spAutoFit/>
          </a:bodyPr>
          <a:lstStyle/>
          <a:p>
            <a:pPr marL="2655570" marR="6350" indent="-2642870" algn="ctr">
              <a:lnSpc>
                <a:spcPct val="100000"/>
              </a:lnSpc>
            </a:pPr>
            <a:r>
              <a:rPr lang="en-US" sz="4000" b="1" dirty="0" smtClean="0">
                <a:latin typeface="+mj-lt"/>
                <a:ea typeface="Tahoma" panose="020B0604030504040204" pitchFamily="34" charset="0"/>
                <a:cs typeface="Tahoma" panose="020B0604030504040204" pitchFamily="34" charset="0"/>
              </a:rPr>
              <a:t>IFB Solicitation Review Agenda</a:t>
            </a:r>
            <a:endParaRPr sz="4000" b="1" dirty="0">
              <a:latin typeface="+mj-lt"/>
              <a:ea typeface="Tahoma" panose="020B0604030504040204" pitchFamily="34" charset="0"/>
              <a:cs typeface="Tahoma" panose="020B0604030504040204" pitchFamily="34" charset="0"/>
            </a:endParaRPr>
          </a:p>
        </p:txBody>
      </p:sp>
      <p:sp>
        <p:nvSpPr>
          <p:cNvPr id="6" name="object 6"/>
          <p:cNvSpPr txBox="1">
            <a:spLocks noGrp="1"/>
          </p:cNvSpPr>
          <p:nvPr>
            <p:ph type="sldNum" sz="quarter" idx="7"/>
          </p:nvPr>
        </p:nvSpPr>
        <p:spPr>
          <a:prstGeom prst="rect">
            <a:avLst/>
          </a:prstGeom>
        </p:spPr>
        <p:txBody>
          <a:bodyPr vert="horz" wrap="square" lIns="0" tIns="0" rIns="0" bIns="0" rtlCol="0">
            <a:spAutoFit/>
          </a:bodyPr>
          <a:lstStyle/>
          <a:p>
            <a:pPr marL="127000">
              <a:lnSpc>
                <a:spcPct val="100000"/>
              </a:lnSpc>
            </a:pPr>
            <a:fld id="{81D60167-4931-47E6-BA6A-407CBD079E47}" type="slidenum">
              <a:rPr sz="1600" spc="-10" dirty="0">
                <a:latin typeface="Calibri"/>
                <a:cs typeface="Calibri"/>
              </a:rPr>
              <a:t>5</a:t>
            </a:fld>
            <a:endParaRPr sz="1600" dirty="0">
              <a:latin typeface="Calibri"/>
              <a:cs typeface="Calibri"/>
            </a:endParaRPr>
          </a:p>
        </p:txBody>
      </p:sp>
      <p:sp>
        <p:nvSpPr>
          <p:cNvPr id="7" name="Rectangle 6"/>
          <p:cNvSpPr/>
          <p:nvPr/>
        </p:nvSpPr>
        <p:spPr>
          <a:xfrm>
            <a:off x="1449211" y="2057744"/>
            <a:ext cx="9777476" cy="470000"/>
          </a:xfrm>
          <a:prstGeom prst="rect">
            <a:avLst/>
          </a:prstGeom>
        </p:spPr>
        <p:txBody>
          <a:bodyPr wrap="square">
            <a:spAutoFit/>
          </a:bodyPr>
          <a:lstStyle/>
          <a:p>
            <a:pPr lvl="1">
              <a:lnSpc>
                <a:spcPct val="107000"/>
              </a:lnSpc>
            </a:pPr>
            <a:endParaRPr lang="en-US" sz="240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Content Placeholder 1"/>
          <p:cNvSpPr txBox="1">
            <a:spLocks/>
          </p:cNvSpPr>
          <p:nvPr/>
        </p:nvSpPr>
        <p:spPr bwMode="auto">
          <a:xfrm>
            <a:off x="1136650" y="2292744"/>
            <a:ext cx="8382000" cy="6086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noAutofit/>
          </a:bodyPr>
          <a:lstStyle>
            <a:lvl1pPr marL="341313" indent="-341313" algn="l" defTabSz="912813" rtl="0" eaLnBrk="0" fontAlgn="base" hangingPunct="0">
              <a:spcBef>
                <a:spcPct val="20000"/>
              </a:spcBef>
              <a:spcAft>
                <a:spcPct val="0"/>
              </a:spcAft>
              <a:buFont typeface="Arial" charset="0"/>
              <a:buChar char="•"/>
              <a:defRPr sz="3200" kern="1200">
                <a:solidFill>
                  <a:schemeClr val="bg1"/>
                </a:solidFill>
                <a:latin typeface="Tahoma"/>
                <a:ea typeface="+mn-ea"/>
                <a:cs typeface="Tahoma"/>
              </a:defRPr>
            </a:lvl1pPr>
            <a:lvl2pPr marL="741363" indent="-284163" algn="l" defTabSz="912813" rtl="0" eaLnBrk="0" fontAlgn="base" hangingPunct="0">
              <a:spcBef>
                <a:spcPct val="20000"/>
              </a:spcBef>
              <a:spcAft>
                <a:spcPct val="0"/>
              </a:spcAft>
              <a:buFont typeface="Arial" charset="0"/>
              <a:buChar char="–"/>
              <a:defRPr sz="2800" kern="1200">
                <a:solidFill>
                  <a:schemeClr val="bg1"/>
                </a:solidFill>
                <a:latin typeface="Tahoma"/>
                <a:ea typeface="+mn-ea"/>
                <a:cs typeface="Tahoma"/>
              </a:defRPr>
            </a:lvl2pPr>
            <a:lvl3pPr marL="1141413" indent="-227013" algn="l" defTabSz="912813" rtl="0" eaLnBrk="0" fontAlgn="base" hangingPunct="0">
              <a:spcBef>
                <a:spcPct val="20000"/>
              </a:spcBef>
              <a:spcAft>
                <a:spcPct val="0"/>
              </a:spcAft>
              <a:buFont typeface="Arial" charset="0"/>
              <a:buChar char="•"/>
              <a:defRPr sz="2400" kern="1200">
                <a:solidFill>
                  <a:schemeClr val="bg1"/>
                </a:solidFill>
                <a:latin typeface="Tahoma"/>
                <a:ea typeface="+mn-ea"/>
                <a:cs typeface="Tahoma"/>
              </a:defRPr>
            </a:lvl3pPr>
            <a:lvl4pPr marL="1598613" indent="-227013" algn="l" defTabSz="912813" rtl="0" eaLnBrk="0" fontAlgn="base" hangingPunct="0">
              <a:spcBef>
                <a:spcPct val="20000"/>
              </a:spcBef>
              <a:spcAft>
                <a:spcPct val="0"/>
              </a:spcAft>
              <a:buFont typeface="Arial" charset="0"/>
              <a:buChar char="–"/>
              <a:defRPr sz="2000" kern="1200">
                <a:solidFill>
                  <a:schemeClr val="bg1"/>
                </a:solidFill>
                <a:latin typeface="Tahoma"/>
                <a:ea typeface="+mn-ea"/>
                <a:cs typeface="Tahoma"/>
              </a:defRPr>
            </a:lvl4pPr>
            <a:lvl5pPr marL="2055813" indent="-227013" algn="l" defTabSz="912813" rtl="0" eaLnBrk="0" fontAlgn="base" hangingPunct="0">
              <a:spcBef>
                <a:spcPct val="20000"/>
              </a:spcBef>
              <a:spcAft>
                <a:spcPct val="0"/>
              </a:spcAft>
              <a:buFont typeface="Arial" charset="0"/>
              <a:buChar char="»"/>
              <a:defRPr sz="2000" kern="1200">
                <a:solidFill>
                  <a:schemeClr val="bg1"/>
                </a:solidFill>
                <a:latin typeface="Tahoma"/>
                <a:ea typeface="+mn-ea"/>
                <a:cs typeface="Tahoma"/>
              </a:defRPr>
            </a:lvl5pPr>
            <a:lvl6pPr marL="251430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53"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99"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4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endParaRPr lang="en-US" dirty="0" smtClean="0">
              <a:solidFill>
                <a:schemeClr val="tx1"/>
              </a:solidFill>
              <a:latin typeface="+mn-lt"/>
            </a:endParaRPr>
          </a:p>
        </p:txBody>
      </p:sp>
      <p:sp>
        <p:nvSpPr>
          <p:cNvPr id="8" name="Content Placeholder 1"/>
          <p:cNvSpPr txBox="1">
            <a:spLocks/>
          </p:cNvSpPr>
          <p:nvPr/>
        </p:nvSpPr>
        <p:spPr bwMode="auto">
          <a:xfrm>
            <a:off x="755650" y="1978025"/>
            <a:ext cx="8382000" cy="6086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noAutofit/>
          </a:bodyPr>
          <a:lstStyle>
            <a:lvl1pPr marL="341313" indent="-341313" algn="l" defTabSz="912813" rtl="0" eaLnBrk="0" fontAlgn="base" hangingPunct="0">
              <a:spcBef>
                <a:spcPct val="20000"/>
              </a:spcBef>
              <a:spcAft>
                <a:spcPct val="0"/>
              </a:spcAft>
              <a:buFont typeface="Arial" charset="0"/>
              <a:buChar char="•"/>
              <a:defRPr sz="3200" kern="1200">
                <a:solidFill>
                  <a:schemeClr val="bg1"/>
                </a:solidFill>
                <a:latin typeface="Tahoma"/>
                <a:ea typeface="+mn-ea"/>
                <a:cs typeface="Tahoma"/>
              </a:defRPr>
            </a:lvl1pPr>
            <a:lvl2pPr marL="741363" indent="-284163" algn="l" defTabSz="912813" rtl="0" eaLnBrk="0" fontAlgn="base" hangingPunct="0">
              <a:spcBef>
                <a:spcPct val="20000"/>
              </a:spcBef>
              <a:spcAft>
                <a:spcPct val="0"/>
              </a:spcAft>
              <a:buFont typeface="Arial" charset="0"/>
              <a:buChar char="–"/>
              <a:defRPr sz="2800" kern="1200">
                <a:solidFill>
                  <a:schemeClr val="bg1"/>
                </a:solidFill>
                <a:latin typeface="Tahoma"/>
                <a:ea typeface="+mn-ea"/>
                <a:cs typeface="Tahoma"/>
              </a:defRPr>
            </a:lvl2pPr>
            <a:lvl3pPr marL="1141413" indent="-227013" algn="l" defTabSz="912813" rtl="0" eaLnBrk="0" fontAlgn="base" hangingPunct="0">
              <a:spcBef>
                <a:spcPct val="20000"/>
              </a:spcBef>
              <a:spcAft>
                <a:spcPct val="0"/>
              </a:spcAft>
              <a:buFont typeface="Arial" charset="0"/>
              <a:buChar char="•"/>
              <a:defRPr sz="2400" kern="1200">
                <a:solidFill>
                  <a:schemeClr val="bg1"/>
                </a:solidFill>
                <a:latin typeface="Tahoma"/>
                <a:ea typeface="+mn-ea"/>
                <a:cs typeface="Tahoma"/>
              </a:defRPr>
            </a:lvl3pPr>
            <a:lvl4pPr marL="1598613" indent="-227013" algn="l" defTabSz="912813" rtl="0" eaLnBrk="0" fontAlgn="base" hangingPunct="0">
              <a:spcBef>
                <a:spcPct val="20000"/>
              </a:spcBef>
              <a:spcAft>
                <a:spcPct val="0"/>
              </a:spcAft>
              <a:buFont typeface="Arial" charset="0"/>
              <a:buChar char="–"/>
              <a:defRPr sz="2000" kern="1200">
                <a:solidFill>
                  <a:schemeClr val="bg1"/>
                </a:solidFill>
                <a:latin typeface="Tahoma"/>
                <a:ea typeface="+mn-ea"/>
                <a:cs typeface="Tahoma"/>
              </a:defRPr>
            </a:lvl4pPr>
            <a:lvl5pPr marL="2055813" indent="-227013" algn="l" defTabSz="912813" rtl="0" eaLnBrk="0" fontAlgn="base" hangingPunct="0">
              <a:spcBef>
                <a:spcPct val="20000"/>
              </a:spcBef>
              <a:spcAft>
                <a:spcPct val="0"/>
              </a:spcAft>
              <a:buFont typeface="Arial" charset="0"/>
              <a:buChar char="»"/>
              <a:defRPr sz="2000" kern="1200">
                <a:solidFill>
                  <a:schemeClr val="bg1"/>
                </a:solidFill>
                <a:latin typeface="Tahoma"/>
                <a:ea typeface="+mn-ea"/>
                <a:cs typeface="Tahoma"/>
              </a:defRPr>
            </a:lvl5pPr>
            <a:lvl6pPr marL="251430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53"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99"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4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buFont typeface="Arial" panose="020B0604020202020204" pitchFamily="34" charset="0"/>
              <a:buChar char="•"/>
            </a:pPr>
            <a:r>
              <a:rPr lang="en-US" dirty="0" smtClean="0">
                <a:solidFill>
                  <a:schemeClr val="tx1"/>
                </a:solidFill>
                <a:latin typeface="+mn-lt"/>
              </a:rPr>
              <a:t>Introductions</a:t>
            </a:r>
          </a:p>
          <a:p>
            <a:pPr lvl="1">
              <a:buFont typeface="Arial" panose="020B0604020202020204" pitchFamily="34" charset="0"/>
              <a:buChar char="•"/>
            </a:pPr>
            <a:r>
              <a:rPr lang="en-US" dirty="0" smtClean="0">
                <a:solidFill>
                  <a:schemeClr val="tx1"/>
                </a:solidFill>
                <a:latin typeface="+mn-lt"/>
              </a:rPr>
              <a:t>Bidding Information</a:t>
            </a:r>
          </a:p>
          <a:p>
            <a:pPr lvl="1">
              <a:buFont typeface="Arial" panose="020B0604020202020204" pitchFamily="34" charset="0"/>
              <a:buChar char="•"/>
            </a:pPr>
            <a:r>
              <a:rPr lang="en-US" dirty="0" smtClean="0">
                <a:solidFill>
                  <a:schemeClr val="tx1"/>
                </a:solidFill>
                <a:latin typeface="+mn-lt"/>
              </a:rPr>
              <a:t>Scope Statement</a:t>
            </a:r>
            <a:endParaRPr lang="en-US" dirty="0">
              <a:solidFill>
                <a:schemeClr val="tx1"/>
              </a:solidFill>
              <a:latin typeface="+mn-lt"/>
            </a:endParaRPr>
          </a:p>
          <a:p>
            <a:pPr lvl="1">
              <a:buFont typeface="Arial" panose="020B0604020202020204" pitchFamily="34" charset="0"/>
              <a:buChar char="•"/>
            </a:pPr>
            <a:r>
              <a:rPr lang="en-US" dirty="0" smtClean="0">
                <a:solidFill>
                  <a:schemeClr val="tx1"/>
                </a:solidFill>
                <a:latin typeface="+mn-lt"/>
              </a:rPr>
              <a:t>Solicitation Conten</a:t>
            </a:r>
            <a:r>
              <a:rPr lang="en-US" dirty="0">
                <a:solidFill>
                  <a:schemeClr val="tx1"/>
                </a:solidFill>
                <a:latin typeface="+mn-lt"/>
              </a:rPr>
              <a:t>t</a:t>
            </a:r>
          </a:p>
          <a:p>
            <a:pPr lvl="1">
              <a:buFont typeface="Arial" panose="020B0604020202020204" pitchFamily="34" charset="0"/>
              <a:buChar char="•"/>
            </a:pPr>
            <a:r>
              <a:rPr lang="en-US" dirty="0" smtClean="0">
                <a:solidFill>
                  <a:schemeClr val="tx1"/>
                </a:solidFill>
                <a:latin typeface="+mn-lt"/>
              </a:rPr>
              <a:t>Contractor Qualifications</a:t>
            </a:r>
          </a:p>
          <a:p>
            <a:pPr lvl="1">
              <a:buFont typeface="Arial" panose="020B0604020202020204" pitchFamily="34" charset="0"/>
              <a:buChar char="•"/>
            </a:pPr>
            <a:r>
              <a:rPr lang="en-US" dirty="0" smtClean="0">
                <a:solidFill>
                  <a:schemeClr val="tx1"/>
                </a:solidFill>
                <a:latin typeface="+mn-lt"/>
              </a:rPr>
              <a:t>Disadvantaged Business Enterprises</a:t>
            </a:r>
          </a:p>
          <a:p>
            <a:pPr lvl="1">
              <a:buFont typeface="Arial" panose="020B0604020202020204" pitchFamily="34" charset="0"/>
              <a:buChar char="•"/>
            </a:pPr>
            <a:r>
              <a:rPr lang="en-US" dirty="0" smtClean="0">
                <a:solidFill>
                  <a:schemeClr val="tx1"/>
                </a:solidFill>
                <a:latin typeface="+mn-lt"/>
              </a:rPr>
              <a:t>Insurance Requirements</a:t>
            </a:r>
          </a:p>
          <a:p>
            <a:pPr lvl="1">
              <a:buFont typeface="Arial" panose="020B0604020202020204" pitchFamily="34" charset="0"/>
              <a:buChar char="•"/>
            </a:pPr>
            <a:r>
              <a:rPr lang="en-US" dirty="0" smtClean="0">
                <a:solidFill>
                  <a:schemeClr val="tx1"/>
                </a:solidFill>
                <a:latin typeface="+mn-lt"/>
              </a:rPr>
              <a:t>Period of Performance and Project Milestones</a:t>
            </a:r>
          </a:p>
          <a:p>
            <a:pPr lvl="1">
              <a:buFont typeface="Arial" panose="020B0604020202020204" pitchFamily="34" charset="0"/>
              <a:buChar char="•"/>
            </a:pPr>
            <a:r>
              <a:rPr lang="en-US" dirty="0" smtClean="0">
                <a:solidFill>
                  <a:schemeClr val="tx1"/>
                </a:solidFill>
                <a:latin typeface="+mn-lt"/>
              </a:rPr>
              <a:t>Working Hours</a:t>
            </a:r>
          </a:p>
          <a:p>
            <a:pPr lvl="1">
              <a:buFont typeface="Arial" panose="020B0604020202020204" pitchFamily="34" charset="0"/>
              <a:buChar char="•"/>
            </a:pPr>
            <a:r>
              <a:rPr lang="en-US" dirty="0" smtClean="0">
                <a:solidFill>
                  <a:schemeClr val="tx1"/>
                </a:solidFill>
                <a:latin typeface="+mn-lt"/>
              </a:rPr>
              <a:t>Liquidated Damages </a:t>
            </a:r>
          </a:p>
          <a:p>
            <a:pPr lvl="1">
              <a:buFont typeface="Arial" panose="020B0604020202020204" pitchFamily="34" charset="0"/>
              <a:buChar char="•"/>
            </a:pPr>
            <a:r>
              <a:rPr lang="en-US" dirty="0" smtClean="0">
                <a:solidFill>
                  <a:schemeClr val="tx1"/>
                </a:solidFill>
                <a:latin typeface="+mn-lt"/>
              </a:rPr>
              <a:t>Bid Sheets and Quantity Table</a:t>
            </a:r>
          </a:p>
          <a:p>
            <a:pPr lvl="1">
              <a:buFont typeface="Arial" panose="020B0604020202020204" pitchFamily="34" charset="0"/>
              <a:buChar char="•"/>
            </a:pPr>
            <a:r>
              <a:rPr lang="en-US" dirty="0" smtClean="0">
                <a:solidFill>
                  <a:schemeClr val="tx1"/>
                </a:solidFill>
                <a:latin typeface="+mn-lt"/>
              </a:rPr>
              <a:t>Project Requirements</a:t>
            </a:r>
          </a:p>
          <a:p>
            <a:pPr lvl="1">
              <a:buFont typeface="Arial" panose="020B0604020202020204" pitchFamily="34" charset="0"/>
              <a:buChar char="•"/>
            </a:pPr>
            <a:r>
              <a:rPr lang="en-US" dirty="0" smtClean="0">
                <a:solidFill>
                  <a:schemeClr val="tx1"/>
                </a:solidFill>
                <a:latin typeface="+mn-lt"/>
              </a:rPr>
              <a:t>Key Dates </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871721" y="7279567"/>
            <a:ext cx="2691709" cy="841554"/>
          </a:xfrm>
        </p:spPr>
        <p:txBody>
          <a:bodyPr/>
          <a:lstStyle/>
          <a:p>
            <a:pPr algn="ctr"/>
            <a:r>
              <a:rPr lang="en-US" dirty="0" smtClean="0"/>
              <a:t>Saw cutting and trenching</a:t>
            </a:r>
            <a:endParaRPr lang="en-US" dirty="0"/>
          </a:p>
        </p:txBody>
      </p:sp>
      <p:sp>
        <p:nvSpPr>
          <p:cNvPr id="4" name="Slide Number Placeholder 3"/>
          <p:cNvSpPr>
            <a:spLocks noGrp="1"/>
          </p:cNvSpPr>
          <p:nvPr>
            <p:ph type="sldNum" sz="quarter" idx="12"/>
          </p:nvPr>
        </p:nvSpPr>
        <p:spPr/>
        <p:txBody>
          <a:bodyPr/>
          <a:lstStyle/>
          <a:p>
            <a:pPr>
              <a:defRPr/>
            </a:pPr>
            <a:fld id="{23EFBE9D-1B3B-4179-8DBE-39CAF1A0C7FE}" type="slidenum">
              <a:rPr lang="en-US" smtClean="0">
                <a:solidFill>
                  <a:prstClr val="white"/>
                </a:solidFill>
              </a:rPr>
              <a:pPr>
                <a:defRPr/>
              </a:pPr>
              <a:t>50</a:t>
            </a:fld>
            <a:endParaRPr lang="en-US" dirty="0">
              <a:solidFill>
                <a:prstClr val="white"/>
              </a:solidFill>
            </a:endParaRPr>
          </a:p>
        </p:txBody>
      </p:sp>
      <p:sp>
        <p:nvSpPr>
          <p:cNvPr id="7" name="Text Placeholder 2"/>
          <p:cNvSpPr txBox="1">
            <a:spLocks/>
          </p:cNvSpPr>
          <p:nvPr/>
        </p:nvSpPr>
        <p:spPr bwMode="auto">
          <a:xfrm>
            <a:off x="608966" y="7279567"/>
            <a:ext cx="3766724" cy="841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778" tIns="60889" rIns="121778" bIns="60889" numCol="1" anchor="b" anchorCtr="0" compatLnSpc="1">
            <a:prstTxWarp prst="textNoShape">
              <a:avLst/>
            </a:prstTxWarp>
          </a:bodyPr>
          <a:lstStyle/>
          <a:p>
            <a:pPr algn="ctr" defTabSz="1215776" eaLnBrk="0" fontAlgn="base" hangingPunct="0">
              <a:spcBef>
                <a:spcPct val="20000"/>
              </a:spcBef>
              <a:spcAft>
                <a:spcPct val="0"/>
              </a:spcAft>
              <a:defRPr/>
            </a:pPr>
            <a:r>
              <a:rPr lang="en-US" sz="2664" dirty="0" smtClean="0">
                <a:solidFill>
                  <a:srgbClr val="FFFFFF"/>
                </a:solidFill>
                <a:latin typeface="Tahoma"/>
                <a:cs typeface="Tahoma"/>
              </a:rPr>
              <a:t>Protecting equipment from dust</a:t>
            </a:r>
            <a:endParaRPr lang="en-US" sz="2664" dirty="0">
              <a:solidFill>
                <a:srgbClr val="FFFFFF"/>
              </a:solidFill>
              <a:latin typeface="Tahoma"/>
              <a:cs typeface="Tahoma"/>
            </a:endParaRPr>
          </a:p>
        </p:txBody>
      </p:sp>
      <p:sp>
        <p:nvSpPr>
          <p:cNvPr id="9" name="Text Placeholder 2"/>
          <p:cNvSpPr txBox="1">
            <a:spLocks/>
          </p:cNvSpPr>
          <p:nvPr/>
        </p:nvSpPr>
        <p:spPr bwMode="auto">
          <a:xfrm>
            <a:off x="7969407" y="7279566"/>
            <a:ext cx="3747416" cy="435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778" tIns="60889" rIns="121778" bIns="60889" numCol="1" anchor="b" anchorCtr="0" compatLnSpc="1">
            <a:prstTxWarp prst="textNoShape">
              <a:avLst/>
            </a:prstTxWarp>
          </a:bodyPr>
          <a:lstStyle/>
          <a:p>
            <a:pPr algn="ctr" defTabSz="1215776" eaLnBrk="0" fontAlgn="base" hangingPunct="0">
              <a:spcBef>
                <a:spcPct val="20000"/>
              </a:spcBef>
              <a:spcAft>
                <a:spcPct val="0"/>
              </a:spcAft>
              <a:defRPr/>
            </a:pPr>
            <a:r>
              <a:rPr lang="en-US" sz="2664" dirty="0">
                <a:solidFill>
                  <a:srgbClr val="FFFFFF"/>
                </a:solidFill>
                <a:latin typeface="Tahoma"/>
                <a:cs typeface="Tahoma"/>
              </a:rPr>
              <a:t>Sealant of U/F ducts</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712" y="2282825"/>
            <a:ext cx="5500276" cy="3093905"/>
          </a:xfrm>
          <a:prstGeom prst="rect">
            <a:avLst/>
          </a:prstGeom>
        </p:spPr>
      </p:pic>
      <p:pic>
        <p:nvPicPr>
          <p:cNvPr id="13" name="Picture 12" descr="SawCut and Trenching.jpg"/>
          <p:cNvPicPr>
            <a:picLocks noChangeAspect="1"/>
          </p:cNvPicPr>
          <p:nvPr/>
        </p:nvPicPr>
        <p:blipFill>
          <a:blip r:embed="rId3" cstate="print"/>
          <a:stretch>
            <a:fillRect/>
          </a:stretch>
        </p:blipFill>
        <p:spPr>
          <a:xfrm>
            <a:off x="7431590" y="2282825"/>
            <a:ext cx="3689682" cy="6559436"/>
          </a:xfrm>
          <a:prstGeom prst="rect">
            <a:avLst/>
          </a:prstGeom>
        </p:spPr>
      </p:pic>
      <p:pic>
        <p:nvPicPr>
          <p:cNvPr id="14" name="Picture 13" descr="Covering the equipment.jpg"/>
          <p:cNvPicPr>
            <a:picLocks noChangeAspect="1"/>
          </p:cNvPicPr>
          <p:nvPr/>
        </p:nvPicPr>
        <p:blipFill>
          <a:blip r:embed="rId4" cstate="print"/>
          <a:stretch>
            <a:fillRect/>
          </a:stretch>
        </p:blipFill>
        <p:spPr>
          <a:xfrm>
            <a:off x="352712" y="5640183"/>
            <a:ext cx="4898738" cy="3183910"/>
          </a:xfrm>
          <a:prstGeom prst="rect">
            <a:avLst/>
          </a:prstGeom>
        </p:spPr>
      </p:pic>
      <p:sp>
        <p:nvSpPr>
          <p:cNvPr id="11" name="Title 1"/>
          <p:cNvSpPr>
            <a:spLocks noGrp="1"/>
          </p:cNvSpPr>
          <p:nvPr>
            <p:ph type="title"/>
          </p:nvPr>
        </p:nvSpPr>
        <p:spPr>
          <a:xfrm>
            <a:off x="1517650" y="301625"/>
            <a:ext cx="8991600" cy="1107996"/>
          </a:xfrm>
        </p:spPr>
        <p:txBody>
          <a:bodyPr/>
          <a:lstStyle/>
          <a:p>
            <a:pPr algn="ctr"/>
            <a:r>
              <a:rPr lang="en-US" sz="4000" b="1" cap="none" dirty="0" smtClean="0">
                <a:latin typeface="+mj-lt"/>
              </a:rPr>
              <a:t>Construction </a:t>
            </a:r>
            <a:r>
              <a:rPr lang="en-US" sz="4000" b="1" cap="none" dirty="0">
                <a:latin typeface="+mj-lt"/>
              </a:rPr>
              <a:t>Tasks </a:t>
            </a:r>
            <a:r>
              <a:rPr lang="en-US" sz="4000" b="1" cap="none" dirty="0" smtClean="0">
                <a:latin typeface="+mj-lt"/>
              </a:rPr>
              <a:t>Details</a:t>
            </a:r>
            <a:br>
              <a:rPr lang="en-US" sz="4000" b="1" cap="none" dirty="0" smtClean="0">
                <a:latin typeface="+mj-lt"/>
              </a:rPr>
            </a:br>
            <a:r>
              <a:rPr lang="en-US" sz="3200" b="1" cap="none" dirty="0" smtClean="0">
                <a:latin typeface="+mj-lt"/>
              </a:rPr>
              <a:t>Under-floor Duct Installation</a:t>
            </a:r>
            <a:endParaRPr lang="en-US" sz="3200" b="1" cap="none" dirty="0">
              <a:latin typeface="+mj-lt"/>
            </a:endParaRPr>
          </a:p>
        </p:txBody>
      </p:sp>
      <p:sp>
        <p:nvSpPr>
          <p:cNvPr id="10" name="object 6"/>
          <p:cNvSpPr txBox="1">
            <a:spLocks/>
          </p:cNvSpPr>
          <p:nvPr/>
        </p:nvSpPr>
        <p:spPr>
          <a:xfrm>
            <a:off x="11118850" y="8576259"/>
            <a:ext cx="355346" cy="24622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0"/>
            <a:fld id="{81D60167-4931-47E6-BA6A-407CBD079E47}" type="slidenum">
              <a:rPr lang="en-US" sz="1600" spc="-10" smtClean="0">
                <a:latin typeface="Calibri"/>
                <a:cs typeface="Calibri"/>
              </a:rPr>
              <a:pPr marL="127000"/>
              <a:t>50</a:t>
            </a:fld>
            <a:endParaRPr lang="en-US" sz="1600" dirty="0">
              <a:latin typeface="Calibri"/>
              <a:cs typeface="Calibri"/>
            </a:endParaRPr>
          </a:p>
        </p:txBody>
      </p:sp>
    </p:spTree>
    <p:extLst>
      <p:ext uri="{BB962C8B-B14F-4D97-AF65-F5344CB8AC3E}">
        <p14:creationId xmlns:p14="http://schemas.microsoft.com/office/powerpoint/2010/main" val="75768387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871721" y="7279567"/>
            <a:ext cx="2691709" cy="841554"/>
          </a:xfrm>
        </p:spPr>
        <p:txBody>
          <a:bodyPr/>
          <a:lstStyle/>
          <a:p>
            <a:pPr algn="ctr"/>
            <a:r>
              <a:rPr lang="en-US" dirty="0" smtClean="0"/>
              <a:t>Saw cutting and trenching</a:t>
            </a:r>
            <a:endParaRPr lang="en-US" dirty="0"/>
          </a:p>
        </p:txBody>
      </p:sp>
      <p:sp>
        <p:nvSpPr>
          <p:cNvPr id="4" name="Slide Number Placeholder 3"/>
          <p:cNvSpPr>
            <a:spLocks noGrp="1"/>
          </p:cNvSpPr>
          <p:nvPr>
            <p:ph type="sldNum" sz="quarter" idx="12"/>
          </p:nvPr>
        </p:nvSpPr>
        <p:spPr/>
        <p:txBody>
          <a:bodyPr/>
          <a:lstStyle/>
          <a:p>
            <a:pPr>
              <a:defRPr/>
            </a:pPr>
            <a:fld id="{23EFBE9D-1B3B-4179-8DBE-39CAF1A0C7FE}" type="slidenum">
              <a:rPr lang="en-US" smtClean="0">
                <a:solidFill>
                  <a:prstClr val="white"/>
                </a:solidFill>
              </a:rPr>
              <a:pPr>
                <a:defRPr/>
              </a:pPr>
              <a:t>51</a:t>
            </a:fld>
            <a:endParaRPr lang="en-US" dirty="0">
              <a:solidFill>
                <a:prstClr val="white"/>
              </a:solidFill>
            </a:endParaRPr>
          </a:p>
        </p:txBody>
      </p:sp>
      <p:sp>
        <p:nvSpPr>
          <p:cNvPr id="7" name="Text Placeholder 2"/>
          <p:cNvSpPr txBox="1">
            <a:spLocks/>
          </p:cNvSpPr>
          <p:nvPr/>
        </p:nvSpPr>
        <p:spPr bwMode="auto">
          <a:xfrm>
            <a:off x="608966" y="7279567"/>
            <a:ext cx="3766724" cy="841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778" tIns="60889" rIns="121778" bIns="60889" numCol="1" anchor="b" anchorCtr="0" compatLnSpc="1">
            <a:prstTxWarp prst="textNoShape">
              <a:avLst/>
            </a:prstTxWarp>
          </a:bodyPr>
          <a:lstStyle/>
          <a:p>
            <a:pPr algn="ctr" defTabSz="1215776" eaLnBrk="0" fontAlgn="base" hangingPunct="0">
              <a:spcBef>
                <a:spcPct val="20000"/>
              </a:spcBef>
              <a:spcAft>
                <a:spcPct val="0"/>
              </a:spcAft>
              <a:defRPr/>
            </a:pPr>
            <a:r>
              <a:rPr lang="en-US" sz="2664" dirty="0" smtClean="0">
                <a:solidFill>
                  <a:srgbClr val="FFFFFF"/>
                </a:solidFill>
                <a:latin typeface="Tahoma"/>
                <a:cs typeface="Tahoma"/>
              </a:rPr>
              <a:t>Protecting equipment from dust</a:t>
            </a:r>
            <a:endParaRPr lang="en-US" sz="2664" dirty="0">
              <a:solidFill>
                <a:srgbClr val="FFFFFF"/>
              </a:solidFill>
              <a:latin typeface="Tahoma"/>
              <a:cs typeface="Tahoma"/>
            </a:endParaRPr>
          </a:p>
        </p:txBody>
      </p:sp>
      <p:sp>
        <p:nvSpPr>
          <p:cNvPr id="9" name="Text Placeholder 2"/>
          <p:cNvSpPr txBox="1">
            <a:spLocks/>
          </p:cNvSpPr>
          <p:nvPr/>
        </p:nvSpPr>
        <p:spPr bwMode="auto">
          <a:xfrm>
            <a:off x="7969407" y="7279566"/>
            <a:ext cx="3747416" cy="435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778" tIns="60889" rIns="121778" bIns="60889" numCol="1" anchor="b" anchorCtr="0" compatLnSpc="1">
            <a:prstTxWarp prst="textNoShape">
              <a:avLst/>
            </a:prstTxWarp>
          </a:bodyPr>
          <a:lstStyle/>
          <a:p>
            <a:pPr algn="ctr" defTabSz="1215776" eaLnBrk="0" fontAlgn="base" hangingPunct="0">
              <a:spcBef>
                <a:spcPct val="20000"/>
              </a:spcBef>
              <a:spcAft>
                <a:spcPct val="0"/>
              </a:spcAft>
              <a:defRPr/>
            </a:pPr>
            <a:r>
              <a:rPr lang="en-US" sz="2664" dirty="0">
                <a:solidFill>
                  <a:srgbClr val="FFFFFF"/>
                </a:solidFill>
                <a:latin typeface="Tahoma"/>
                <a:cs typeface="Tahoma"/>
              </a:rPr>
              <a:t>Sealant of U/F ducts</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0851" y="2282825"/>
            <a:ext cx="5486400" cy="3086100"/>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50757" y="5712163"/>
            <a:ext cx="5572987" cy="3134805"/>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0650" y="2282825"/>
            <a:ext cx="5486399" cy="3086100"/>
          </a:xfrm>
          <a:prstGeom prst="rect">
            <a:avLst/>
          </a:prstGeom>
        </p:spPr>
      </p:pic>
      <p:sp>
        <p:nvSpPr>
          <p:cNvPr id="11" name="Title 1"/>
          <p:cNvSpPr>
            <a:spLocks noGrp="1"/>
          </p:cNvSpPr>
          <p:nvPr>
            <p:ph type="title"/>
          </p:nvPr>
        </p:nvSpPr>
        <p:spPr>
          <a:xfrm>
            <a:off x="1517650" y="301625"/>
            <a:ext cx="8991600" cy="1107996"/>
          </a:xfrm>
        </p:spPr>
        <p:txBody>
          <a:bodyPr/>
          <a:lstStyle/>
          <a:p>
            <a:pPr algn="ctr"/>
            <a:r>
              <a:rPr lang="en-US" sz="4000" b="1" cap="none" dirty="0" smtClean="0">
                <a:latin typeface="+mj-lt"/>
              </a:rPr>
              <a:t>Construction </a:t>
            </a:r>
            <a:r>
              <a:rPr lang="en-US" sz="4000" b="1" cap="none" dirty="0">
                <a:latin typeface="+mj-lt"/>
              </a:rPr>
              <a:t>Tasks </a:t>
            </a:r>
            <a:r>
              <a:rPr lang="en-US" sz="4000" b="1" cap="none" dirty="0" smtClean="0">
                <a:latin typeface="+mj-lt"/>
              </a:rPr>
              <a:t>Details</a:t>
            </a:r>
            <a:br>
              <a:rPr lang="en-US" sz="4000" b="1" cap="none" dirty="0" smtClean="0">
                <a:latin typeface="+mj-lt"/>
              </a:rPr>
            </a:br>
            <a:r>
              <a:rPr lang="en-US" sz="3200" b="1" cap="none" dirty="0" smtClean="0">
                <a:latin typeface="+mj-lt"/>
              </a:rPr>
              <a:t>Under-floor Duct Installation</a:t>
            </a:r>
            <a:endParaRPr lang="en-US" sz="3200" b="1" cap="none" dirty="0">
              <a:latin typeface="+mj-lt"/>
            </a:endParaRPr>
          </a:p>
        </p:txBody>
      </p:sp>
      <p:sp>
        <p:nvSpPr>
          <p:cNvPr id="10" name="object 6"/>
          <p:cNvSpPr txBox="1">
            <a:spLocks/>
          </p:cNvSpPr>
          <p:nvPr/>
        </p:nvSpPr>
        <p:spPr>
          <a:xfrm>
            <a:off x="11118850" y="8576259"/>
            <a:ext cx="355346" cy="24622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0"/>
            <a:fld id="{81D60167-4931-47E6-BA6A-407CBD079E47}" type="slidenum">
              <a:rPr lang="en-US" sz="1600" spc="-10" smtClean="0">
                <a:latin typeface="Calibri"/>
                <a:cs typeface="Calibri"/>
              </a:rPr>
              <a:pPr marL="127000"/>
              <a:t>51</a:t>
            </a:fld>
            <a:endParaRPr lang="en-US" sz="1600" dirty="0">
              <a:latin typeface="Calibri"/>
              <a:cs typeface="Calibri"/>
            </a:endParaRPr>
          </a:p>
        </p:txBody>
      </p:sp>
    </p:spTree>
    <p:extLst>
      <p:ext uri="{BB962C8B-B14F-4D97-AF65-F5344CB8AC3E}">
        <p14:creationId xmlns:p14="http://schemas.microsoft.com/office/powerpoint/2010/main" val="90600982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871721" y="7279567"/>
            <a:ext cx="2691709" cy="841554"/>
          </a:xfrm>
        </p:spPr>
        <p:txBody>
          <a:bodyPr/>
          <a:lstStyle/>
          <a:p>
            <a:pPr algn="ctr"/>
            <a:r>
              <a:rPr lang="en-US" dirty="0" smtClean="0"/>
              <a:t>Saw cutting and trenching</a:t>
            </a:r>
            <a:endParaRPr lang="en-US" dirty="0"/>
          </a:p>
        </p:txBody>
      </p:sp>
      <p:sp>
        <p:nvSpPr>
          <p:cNvPr id="4" name="Slide Number Placeholder 3"/>
          <p:cNvSpPr>
            <a:spLocks noGrp="1"/>
          </p:cNvSpPr>
          <p:nvPr>
            <p:ph type="sldNum" sz="quarter" idx="12"/>
          </p:nvPr>
        </p:nvSpPr>
        <p:spPr/>
        <p:txBody>
          <a:bodyPr/>
          <a:lstStyle/>
          <a:p>
            <a:pPr>
              <a:defRPr/>
            </a:pPr>
            <a:fld id="{23EFBE9D-1B3B-4179-8DBE-39CAF1A0C7FE}" type="slidenum">
              <a:rPr lang="en-US" smtClean="0">
                <a:solidFill>
                  <a:prstClr val="white"/>
                </a:solidFill>
              </a:rPr>
              <a:pPr>
                <a:defRPr/>
              </a:pPr>
              <a:t>52</a:t>
            </a:fld>
            <a:endParaRPr lang="en-US" dirty="0">
              <a:solidFill>
                <a:prstClr val="white"/>
              </a:solidFill>
            </a:endParaRPr>
          </a:p>
        </p:txBody>
      </p:sp>
      <p:sp>
        <p:nvSpPr>
          <p:cNvPr id="7" name="Text Placeholder 2"/>
          <p:cNvSpPr txBox="1">
            <a:spLocks/>
          </p:cNvSpPr>
          <p:nvPr/>
        </p:nvSpPr>
        <p:spPr bwMode="auto">
          <a:xfrm>
            <a:off x="608966" y="7279567"/>
            <a:ext cx="3766724" cy="841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778" tIns="60889" rIns="121778" bIns="60889" numCol="1" anchor="b" anchorCtr="0" compatLnSpc="1">
            <a:prstTxWarp prst="textNoShape">
              <a:avLst/>
            </a:prstTxWarp>
          </a:bodyPr>
          <a:lstStyle/>
          <a:p>
            <a:pPr algn="ctr" defTabSz="1215776" eaLnBrk="0" fontAlgn="base" hangingPunct="0">
              <a:spcBef>
                <a:spcPct val="20000"/>
              </a:spcBef>
              <a:spcAft>
                <a:spcPct val="0"/>
              </a:spcAft>
              <a:defRPr/>
            </a:pPr>
            <a:r>
              <a:rPr lang="en-US" sz="2664" dirty="0" smtClean="0">
                <a:solidFill>
                  <a:srgbClr val="FFFFFF"/>
                </a:solidFill>
                <a:latin typeface="Tahoma"/>
                <a:cs typeface="Tahoma"/>
              </a:rPr>
              <a:t>Protecting equipment from dust</a:t>
            </a:r>
            <a:endParaRPr lang="en-US" sz="2664" dirty="0">
              <a:solidFill>
                <a:srgbClr val="FFFFFF"/>
              </a:solidFill>
              <a:latin typeface="Tahoma"/>
              <a:cs typeface="Tahoma"/>
            </a:endParaRPr>
          </a:p>
        </p:txBody>
      </p:sp>
      <p:sp>
        <p:nvSpPr>
          <p:cNvPr id="9" name="Text Placeholder 2"/>
          <p:cNvSpPr txBox="1">
            <a:spLocks/>
          </p:cNvSpPr>
          <p:nvPr/>
        </p:nvSpPr>
        <p:spPr bwMode="auto">
          <a:xfrm>
            <a:off x="7969407" y="7279566"/>
            <a:ext cx="3747416" cy="435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778" tIns="60889" rIns="121778" bIns="60889" numCol="1" anchor="b" anchorCtr="0" compatLnSpc="1">
            <a:prstTxWarp prst="textNoShape">
              <a:avLst/>
            </a:prstTxWarp>
          </a:bodyPr>
          <a:lstStyle/>
          <a:p>
            <a:pPr algn="ctr" defTabSz="1215776" eaLnBrk="0" fontAlgn="base" hangingPunct="0">
              <a:spcBef>
                <a:spcPct val="20000"/>
              </a:spcBef>
              <a:spcAft>
                <a:spcPct val="0"/>
              </a:spcAft>
              <a:defRPr/>
            </a:pPr>
            <a:r>
              <a:rPr lang="en-US" sz="2664" dirty="0">
                <a:solidFill>
                  <a:srgbClr val="FFFFFF"/>
                </a:solidFill>
                <a:latin typeface="Tahoma"/>
                <a:cs typeface="Tahoma"/>
              </a:rPr>
              <a:t>Sealant of U/F ducts</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1533" y="2121730"/>
            <a:ext cx="5791200" cy="3257550"/>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27442" y="2123117"/>
            <a:ext cx="4348608" cy="3261456"/>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08216" y="5580230"/>
            <a:ext cx="5818717" cy="3273028"/>
          </a:xfrm>
          <a:prstGeom prst="rect">
            <a:avLst/>
          </a:prstGeom>
        </p:spPr>
      </p:pic>
      <p:sp>
        <p:nvSpPr>
          <p:cNvPr id="12" name="Title 1"/>
          <p:cNvSpPr>
            <a:spLocks noGrp="1"/>
          </p:cNvSpPr>
          <p:nvPr>
            <p:ph type="title"/>
          </p:nvPr>
        </p:nvSpPr>
        <p:spPr>
          <a:xfrm>
            <a:off x="1517650" y="301625"/>
            <a:ext cx="8991600" cy="1107996"/>
          </a:xfrm>
        </p:spPr>
        <p:txBody>
          <a:bodyPr/>
          <a:lstStyle/>
          <a:p>
            <a:pPr algn="ctr"/>
            <a:r>
              <a:rPr lang="en-US" sz="4000" b="1" cap="none" dirty="0" smtClean="0">
                <a:latin typeface="+mj-lt"/>
              </a:rPr>
              <a:t>Construction </a:t>
            </a:r>
            <a:r>
              <a:rPr lang="en-US" sz="4000" b="1" cap="none" dirty="0">
                <a:latin typeface="+mj-lt"/>
              </a:rPr>
              <a:t>Tasks </a:t>
            </a:r>
            <a:r>
              <a:rPr lang="en-US" sz="4000" b="1" cap="none" dirty="0" smtClean="0">
                <a:latin typeface="+mj-lt"/>
              </a:rPr>
              <a:t>Details</a:t>
            </a:r>
            <a:br>
              <a:rPr lang="en-US" sz="4000" b="1" cap="none" dirty="0" smtClean="0">
                <a:latin typeface="+mj-lt"/>
              </a:rPr>
            </a:br>
            <a:r>
              <a:rPr lang="en-US" sz="3200" b="1" cap="none" dirty="0" smtClean="0">
                <a:latin typeface="+mj-lt"/>
              </a:rPr>
              <a:t>Under-floor Duct Installation</a:t>
            </a:r>
            <a:endParaRPr lang="en-US" sz="3200" b="1" cap="none" dirty="0">
              <a:latin typeface="+mj-lt"/>
            </a:endParaRPr>
          </a:p>
        </p:txBody>
      </p:sp>
      <p:sp>
        <p:nvSpPr>
          <p:cNvPr id="10" name="object 6"/>
          <p:cNvSpPr txBox="1">
            <a:spLocks/>
          </p:cNvSpPr>
          <p:nvPr/>
        </p:nvSpPr>
        <p:spPr>
          <a:xfrm>
            <a:off x="11118850" y="8576259"/>
            <a:ext cx="355346" cy="246221"/>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0"/>
            <a:fld id="{81D60167-4931-47E6-BA6A-407CBD079E47}" type="slidenum">
              <a:rPr lang="en-US" sz="1600" spc="-10" smtClean="0">
                <a:latin typeface="Calibri"/>
                <a:cs typeface="Calibri"/>
              </a:rPr>
              <a:pPr marL="127000"/>
              <a:t>52</a:t>
            </a:fld>
            <a:endParaRPr lang="en-US" sz="1600" dirty="0">
              <a:latin typeface="Calibri"/>
              <a:cs typeface="Calibri"/>
            </a:endParaRPr>
          </a:p>
        </p:txBody>
      </p:sp>
    </p:spTree>
    <p:extLst>
      <p:ext uri="{BB962C8B-B14F-4D97-AF65-F5344CB8AC3E}">
        <p14:creationId xmlns:p14="http://schemas.microsoft.com/office/powerpoint/2010/main" val="274482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871721" y="7279567"/>
            <a:ext cx="2691709" cy="841554"/>
          </a:xfrm>
        </p:spPr>
        <p:txBody>
          <a:bodyPr/>
          <a:lstStyle/>
          <a:p>
            <a:pPr algn="ctr"/>
            <a:r>
              <a:rPr lang="en-US" dirty="0" smtClean="0"/>
              <a:t>Saw cutting and trenching</a:t>
            </a:r>
            <a:endParaRPr lang="en-US" dirty="0"/>
          </a:p>
        </p:txBody>
      </p:sp>
      <p:sp>
        <p:nvSpPr>
          <p:cNvPr id="4" name="Slide Number Placeholder 3"/>
          <p:cNvSpPr>
            <a:spLocks noGrp="1"/>
          </p:cNvSpPr>
          <p:nvPr>
            <p:ph type="sldNum" sz="quarter" idx="12"/>
          </p:nvPr>
        </p:nvSpPr>
        <p:spPr/>
        <p:txBody>
          <a:bodyPr/>
          <a:lstStyle/>
          <a:p>
            <a:pPr>
              <a:defRPr/>
            </a:pPr>
            <a:fld id="{23EFBE9D-1B3B-4179-8DBE-39CAF1A0C7FE}" type="slidenum">
              <a:rPr lang="en-US" smtClean="0">
                <a:solidFill>
                  <a:prstClr val="white"/>
                </a:solidFill>
              </a:rPr>
              <a:pPr>
                <a:defRPr/>
              </a:pPr>
              <a:t>53</a:t>
            </a:fld>
            <a:endParaRPr lang="en-US" dirty="0">
              <a:solidFill>
                <a:prstClr val="white"/>
              </a:solidFill>
            </a:endParaRPr>
          </a:p>
        </p:txBody>
      </p:sp>
      <p:sp>
        <p:nvSpPr>
          <p:cNvPr id="7" name="Text Placeholder 2"/>
          <p:cNvSpPr txBox="1">
            <a:spLocks/>
          </p:cNvSpPr>
          <p:nvPr/>
        </p:nvSpPr>
        <p:spPr bwMode="auto">
          <a:xfrm>
            <a:off x="608966" y="7279567"/>
            <a:ext cx="3766724" cy="841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778" tIns="60889" rIns="121778" bIns="60889" numCol="1" anchor="b" anchorCtr="0" compatLnSpc="1">
            <a:prstTxWarp prst="textNoShape">
              <a:avLst/>
            </a:prstTxWarp>
          </a:bodyPr>
          <a:lstStyle/>
          <a:p>
            <a:pPr algn="ctr" defTabSz="1215776" eaLnBrk="0" fontAlgn="base" hangingPunct="0">
              <a:spcBef>
                <a:spcPct val="20000"/>
              </a:spcBef>
              <a:spcAft>
                <a:spcPct val="0"/>
              </a:spcAft>
              <a:defRPr/>
            </a:pPr>
            <a:r>
              <a:rPr lang="en-US" sz="2664" dirty="0" smtClean="0">
                <a:solidFill>
                  <a:srgbClr val="FFFFFF"/>
                </a:solidFill>
                <a:latin typeface="Tahoma"/>
                <a:cs typeface="Tahoma"/>
              </a:rPr>
              <a:t>Protecting equipment from dust</a:t>
            </a:r>
            <a:endParaRPr lang="en-US" sz="2664" dirty="0">
              <a:solidFill>
                <a:srgbClr val="FFFFFF"/>
              </a:solidFill>
              <a:latin typeface="Tahoma"/>
              <a:cs typeface="Tahoma"/>
            </a:endParaRPr>
          </a:p>
        </p:txBody>
      </p:sp>
      <p:sp>
        <p:nvSpPr>
          <p:cNvPr id="9" name="Text Placeholder 2"/>
          <p:cNvSpPr txBox="1">
            <a:spLocks/>
          </p:cNvSpPr>
          <p:nvPr/>
        </p:nvSpPr>
        <p:spPr bwMode="auto">
          <a:xfrm>
            <a:off x="7969407" y="7279566"/>
            <a:ext cx="3747416" cy="435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778" tIns="60889" rIns="121778" bIns="60889" numCol="1" anchor="b" anchorCtr="0" compatLnSpc="1">
            <a:prstTxWarp prst="textNoShape">
              <a:avLst/>
            </a:prstTxWarp>
          </a:bodyPr>
          <a:lstStyle/>
          <a:p>
            <a:pPr algn="ctr" defTabSz="1215776" eaLnBrk="0" fontAlgn="base" hangingPunct="0">
              <a:spcBef>
                <a:spcPct val="20000"/>
              </a:spcBef>
              <a:spcAft>
                <a:spcPct val="0"/>
              </a:spcAft>
              <a:defRPr/>
            </a:pPr>
            <a:r>
              <a:rPr lang="en-US" sz="2664" dirty="0">
                <a:solidFill>
                  <a:srgbClr val="FFFFFF"/>
                </a:solidFill>
                <a:latin typeface="Tahoma"/>
                <a:cs typeface="Tahoma"/>
              </a:rPr>
              <a:t>Sealant of U/F ducts</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78557" y="2053767"/>
            <a:ext cx="5683250" cy="3196828"/>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8557" y="5589895"/>
            <a:ext cx="5765786" cy="3243255"/>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966" y="2206625"/>
            <a:ext cx="4893826" cy="6528364"/>
          </a:xfrm>
          <a:prstGeom prst="rect">
            <a:avLst/>
          </a:prstGeom>
        </p:spPr>
      </p:pic>
      <p:sp>
        <p:nvSpPr>
          <p:cNvPr id="13" name="Title 1"/>
          <p:cNvSpPr>
            <a:spLocks noGrp="1"/>
          </p:cNvSpPr>
          <p:nvPr>
            <p:ph type="title"/>
          </p:nvPr>
        </p:nvSpPr>
        <p:spPr>
          <a:xfrm>
            <a:off x="1517650" y="301625"/>
            <a:ext cx="8991600" cy="1107996"/>
          </a:xfrm>
        </p:spPr>
        <p:txBody>
          <a:bodyPr/>
          <a:lstStyle/>
          <a:p>
            <a:pPr algn="ctr"/>
            <a:r>
              <a:rPr lang="en-US" sz="4000" b="1" cap="none" dirty="0" smtClean="0">
                <a:latin typeface="+mj-lt"/>
              </a:rPr>
              <a:t>Construction </a:t>
            </a:r>
            <a:r>
              <a:rPr lang="en-US" sz="4000" b="1" cap="none" dirty="0">
                <a:latin typeface="+mj-lt"/>
              </a:rPr>
              <a:t>Tasks </a:t>
            </a:r>
            <a:r>
              <a:rPr lang="en-US" sz="4000" b="1" cap="none" dirty="0" smtClean="0">
                <a:latin typeface="+mj-lt"/>
              </a:rPr>
              <a:t>Details</a:t>
            </a:r>
            <a:br>
              <a:rPr lang="en-US" sz="4000" b="1" cap="none" dirty="0" smtClean="0">
                <a:latin typeface="+mj-lt"/>
              </a:rPr>
            </a:br>
            <a:r>
              <a:rPr lang="en-US" sz="3200" b="1" cap="none" dirty="0" smtClean="0">
                <a:latin typeface="+mj-lt"/>
              </a:rPr>
              <a:t>Under-floor Duct Installation</a:t>
            </a:r>
            <a:endParaRPr lang="en-US" sz="3200" b="1" cap="none" dirty="0">
              <a:latin typeface="+mj-lt"/>
            </a:endParaRPr>
          </a:p>
        </p:txBody>
      </p:sp>
    </p:spTree>
    <p:extLst>
      <p:ext uri="{BB962C8B-B14F-4D97-AF65-F5344CB8AC3E}">
        <p14:creationId xmlns:p14="http://schemas.microsoft.com/office/powerpoint/2010/main" val="185296684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0481" y="2282824"/>
            <a:ext cx="3447969" cy="6129721"/>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01595" y="2282824"/>
            <a:ext cx="4734983" cy="2663428"/>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01595" y="5245991"/>
            <a:ext cx="4734983" cy="3551238"/>
          </a:xfrm>
          <a:prstGeom prst="rect">
            <a:avLst/>
          </a:prstGeom>
        </p:spPr>
      </p:pic>
      <p:sp>
        <p:nvSpPr>
          <p:cNvPr id="7" name="Title 1"/>
          <p:cNvSpPr>
            <a:spLocks noGrp="1"/>
          </p:cNvSpPr>
          <p:nvPr>
            <p:ph type="title"/>
          </p:nvPr>
        </p:nvSpPr>
        <p:spPr>
          <a:xfrm>
            <a:off x="1517650" y="301625"/>
            <a:ext cx="8991600" cy="1107996"/>
          </a:xfrm>
        </p:spPr>
        <p:txBody>
          <a:bodyPr/>
          <a:lstStyle/>
          <a:p>
            <a:pPr algn="ctr"/>
            <a:r>
              <a:rPr lang="en-US" sz="4000" b="1" cap="none" dirty="0" smtClean="0">
                <a:latin typeface="+mj-lt"/>
              </a:rPr>
              <a:t>Construction </a:t>
            </a:r>
            <a:r>
              <a:rPr lang="en-US" sz="4000" b="1" cap="none" dirty="0">
                <a:latin typeface="+mj-lt"/>
              </a:rPr>
              <a:t>Tasks </a:t>
            </a:r>
            <a:r>
              <a:rPr lang="en-US" sz="4000" b="1" cap="none" dirty="0" smtClean="0">
                <a:latin typeface="+mj-lt"/>
              </a:rPr>
              <a:t>Details</a:t>
            </a:r>
            <a:br>
              <a:rPr lang="en-US" sz="4000" b="1" cap="none" dirty="0" smtClean="0">
                <a:latin typeface="+mj-lt"/>
              </a:rPr>
            </a:br>
            <a:r>
              <a:rPr lang="en-US" sz="3200" b="1" cap="none" dirty="0" smtClean="0">
                <a:latin typeface="+mj-lt"/>
              </a:rPr>
              <a:t>Data Cable Installation</a:t>
            </a:r>
            <a:endParaRPr lang="en-US" sz="3200" b="1" cap="none" dirty="0">
              <a:latin typeface="+mj-lt"/>
            </a:endParaRPr>
          </a:p>
        </p:txBody>
      </p:sp>
    </p:spTree>
    <p:extLst>
      <p:ext uri="{BB962C8B-B14F-4D97-AF65-F5344CB8AC3E}">
        <p14:creationId xmlns:p14="http://schemas.microsoft.com/office/powerpoint/2010/main" val="5691966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inkTest.JPG"/>
          <p:cNvPicPr>
            <a:picLocks noChangeAspect="1"/>
          </p:cNvPicPr>
          <p:nvPr/>
        </p:nvPicPr>
        <p:blipFill>
          <a:blip r:embed="rId2" cstate="print"/>
          <a:stretch>
            <a:fillRect/>
          </a:stretch>
        </p:blipFill>
        <p:spPr>
          <a:xfrm>
            <a:off x="7232650" y="2054225"/>
            <a:ext cx="4495800" cy="337185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73501" y="5788025"/>
            <a:ext cx="5547783" cy="3120628"/>
          </a:xfrm>
          <a:prstGeom prst="rect">
            <a:avLst/>
          </a:prstGeom>
        </p:spPr>
      </p:pic>
      <p:pic>
        <p:nvPicPr>
          <p:cNvPr id="4" name="Picture 3"/>
          <p:cNvPicPr>
            <a:picLocks noChangeAspect="1"/>
          </p:cNvPicPr>
          <p:nvPr/>
        </p:nvPicPr>
        <p:blipFill>
          <a:blip r:embed="rId4"/>
          <a:stretch>
            <a:fillRect/>
          </a:stretch>
        </p:blipFill>
        <p:spPr>
          <a:xfrm>
            <a:off x="371397" y="2054225"/>
            <a:ext cx="4730906" cy="3554276"/>
          </a:xfrm>
          <a:prstGeom prst="rect">
            <a:avLst/>
          </a:prstGeom>
        </p:spPr>
      </p:pic>
      <p:sp>
        <p:nvSpPr>
          <p:cNvPr id="7" name="Title 1"/>
          <p:cNvSpPr>
            <a:spLocks noGrp="1"/>
          </p:cNvSpPr>
          <p:nvPr>
            <p:ph type="title"/>
          </p:nvPr>
        </p:nvSpPr>
        <p:spPr>
          <a:xfrm>
            <a:off x="1517650" y="301625"/>
            <a:ext cx="8991600" cy="1107996"/>
          </a:xfrm>
        </p:spPr>
        <p:txBody>
          <a:bodyPr/>
          <a:lstStyle/>
          <a:p>
            <a:pPr algn="ctr"/>
            <a:r>
              <a:rPr lang="en-US" sz="4000" b="1" cap="none" dirty="0" smtClean="0">
                <a:latin typeface="+mj-lt"/>
              </a:rPr>
              <a:t>Construction </a:t>
            </a:r>
            <a:r>
              <a:rPr lang="en-US" sz="4000" b="1" cap="none" dirty="0">
                <a:latin typeface="+mj-lt"/>
              </a:rPr>
              <a:t>Tasks </a:t>
            </a:r>
            <a:r>
              <a:rPr lang="en-US" sz="4000" b="1" cap="none" dirty="0" smtClean="0">
                <a:latin typeface="+mj-lt"/>
              </a:rPr>
              <a:t>Details</a:t>
            </a:r>
            <a:br>
              <a:rPr lang="en-US" sz="4000" b="1" cap="none" dirty="0" smtClean="0">
                <a:latin typeface="+mj-lt"/>
              </a:rPr>
            </a:br>
            <a:r>
              <a:rPr lang="en-US" sz="3200" b="1" cap="none" dirty="0" smtClean="0">
                <a:latin typeface="+mj-lt"/>
              </a:rPr>
              <a:t>Data Cable Installation</a:t>
            </a:r>
            <a:endParaRPr lang="en-US" sz="3200" b="1" cap="none" dirty="0">
              <a:latin typeface="+mj-lt"/>
            </a:endParaRPr>
          </a:p>
        </p:txBody>
      </p:sp>
      <p:sp>
        <p:nvSpPr>
          <p:cNvPr id="8" name="object 6"/>
          <p:cNvSpPr txBox="1">
            <a:spLocks noGrp="1"/>
          </p:cNvSpPr>
          <p:nvPr>
            <p:ph type="sldNum" sz="quarter" idx="7"/>
          </p:nvPr>
        </p:nvSpPr>
        <p:spPr>
          <a:xfrm>
            <a:off x="11118850" y="8576259"/>
            <a:ext cx="355346" cy="246221"/>
          </a:xfrm>
          <a:prstGeom prst="rect">
            <a:avLst/>
          </a:prstGeom>
        </p:spPr>
        <p:txBody>
          <a:bodyPr vert="horz" wrap="square" lIns="0" tIns="0" rIns="0" bIns="0" rtlCol="0">
            <a:spAutoFit/>
          </a:bodyPr>
          <a:lstStyle/>
          <a:p>
            <a:pPr marL="127000">
              <a:lnSpc>
                <a:spcPct val="100000"/>
              </a:lnSpc>
            </a:pPr>
            <a:fld id="{81D60167-4931-47E6-BA6A-407CBD079E47}" type="slidenum">
              <a:rPr sz="1600" spc="-10" dirty="0">
                <a:latin typeface="Calibri"/>
                <a:cs typeface="Calibri"/>
              </a:rPr>
              <a:t>55</a:t>
            </a:fld>
            <a:endParaRPr sz="1600" dirty="0">
              <a:latin typeface="Calibri"/>
              <a:cs typeface="Calibri"/>
            </a:endParaRPr>
          </a:p>
        </p:txBody>
      </p:sp>
    </p:spTree>
    <p:extLst>
      <p:ext uri="{BB962C8B-B14F-4D97-AF65-F5344CB8AC3E}">
        <p14:creationId xmlns:p14="http://schemas.microsoft.com/office/powerpoint/2010/main" val="8668881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0875" y="5559425"/>
            <a:ext cx="4282713" cy="3212035"/>
          </a:xfrm>
          <a:prstGeom prst="rect">
            <a:avLst/>
          </a:prstGeom>
        </p:spPr>
      </p:pic>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650" y="2130425"/>
            <a:ext cx="4282712" cy="3212034"/>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85050" y="2740025"/>
            <a:ext cx="4229100" cy="5638800"/>
          </a:xfrm>
          <a:prstGeom prst="rect">
            <a:avLst/>
          </a:prstGeom>
        </p:spPr>
      </p:pic>
      <p:sp>
        <p:nvSpPr>
          <p:cNvPr id="7" name="Title 1"/>
          <p:cNvSpPr>
            <a:spLocks noGrp="1"/>
          </p:cNvSpPr>
          <p:nvPr>
            <p:ph type="title"/>
          </p:nvPr>
        </p:nvSpPr>
        <p:spPr>
          <a:xfrm>
            <a:off x="1517650" y="301625"/>
            <a:ext cx="8991600" cy="1107996"/>
          </a:xfrm>
        </p:spPr>
        <p:txBody>
          <a:bodyPr/>
          <a:lstStyle/>
          <a:p>
            <a:pPr algn="ctr"/>
            <a:r>
              <a:rPr lang="en-US" sz="4000" b="1" cap="none" dirty="0" smtClean="0">
                <a:latin typeface="+mj-lt"/>
              </a:rPr>
              <a:t>Construction </a:t>
            </a:r>
            <a:r>
              <a:rPr lang="en-US" sz="4000" b="1" cap="none" dirty="0">
                <a:latin typeface="+mj-lt"/>
              </a:rPr>
              <a:t>Tasks </a:t>
            </a:r>
            <a:r>
              <a:rPr lang="en-US" sz="4000" b="1" cap="none" dirty="0" smtClean="0">
                <a:latin typeface="+mj-lt"/>
              </a:rPr>
              <a:t>Details</a:t>
            </a:r>
            <a:br>
              <a:rPr lang="en-US" sz="4000" b="1" cap="none" dirty="0" smtClean="0">
                <a:latin typeface="+mj-lt"/>
              </a:rPr>
            </a:br>
            <a:r>
              <a:rPr lang="en-US" sz="3200" b="1" cap="none" dirty="0" smtClean="0">
                <a:latin typeface="+mj-lt"/>
              </a:rPr>
              <a:t>Electrical Installation</a:t>
            </a:r>
            <a:endParaRPr lang="en-US" sz="3200" b="1" cap="none" dirty="0">
              <a:latin typeface="+mj-lt"/>
            </a:endParaRPr>
          </a:p>
        </p:txBody>
      </p:sp>
      <p:sp>
        <p:nvSpPr>
          <p:cNvPr id="6" name="object 6"/>
          <p:cNvSpPr txBox="1">
            <a:spLocks noGrp="1"/>
          </p:cNvSpPr>
          <p:nvPr>
            <p:ph type="sldNum" sz="quarter" idx="7"/>
          </p:nvPr>
        </p:nvSpPr>
        <p:spPr>
          <a:xfrm>
            <a:off x="11118850" y="8576259"/>
            <a:ext cx="355346" cy="246221"/>
          </a:xfrm>
          <a:prstGeom prst="rect">
            <a:avLst/>
          </a:prstGeom>
        </p:spPr>
        <p:txBody>
          <a:bodyPr vert="horz" wrap="square" lIns="0" tIns="0" rIns="0" bIns="0" rtlCol="0">
            <a:spAutoFit/>
          </a:bodyPr>
          <a:lstStyle/>
          <a:p>
            <a:pPr marL="127000">
              <a:lnSpc>
                <a:spcPct val="100000"/>
              </a:lnSpc>
            </a:pPr>
            <a:fld id="{81D60167-4931-47E6-BA6A-407CBD079E47}" type="slidenum">
              <a:rPr sz="1600" spc="-10" dirty="0">
                <a:latin typeface="Calibri"/>
                <a:cs typeface="Calibri"/>
              </a:rPr>
              <a:t>56</a:t>
            </a:fld>
            <a:endParaRPr sz="1600" dirty="0">
              <a:latin typeface="Calibri"/>
              <a:cs typeface="Calibri"/>
            </a:endParaRPr>
          </a:p>
        </p:txBody>
      </p:sp>
    </p:spTree>
    <p:extLst>
      <p:ext uri="{BB962C8B-B14F-4D97-AF65-F5344CB8AC3E}">
        <p14:creationId xmlns:p14="http://schemas.microsoft.com/office/powerpoint/2010/main" val="16844183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0850" y="2282826"/>
            <a:ext cx="5689601" cy="3200400"/>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2650" y="2197101"/>
            <a:ext cx="4495800" cy="3371850"/>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9450" y="5788025"/>
            <a:ext cx="5029200" cy="2828925"/>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85050" y="5864225"/>
            <a:ext cx="3970528" cy="2977896"/>
          </a:xfrm>
          <a:prstGeom prst="rect">
            <a:avLst/>
          </a:prstGeom>
        </p:spPr>
      </p:pic>
      <p:sp>
        <p:nvSpPr>
          <p:cNvPr id="9" name="Title 1"/>
          <p:cNvSpPr>
            <a:spLocks noGrp="1"/>
          </p:cNvSpPr>
          <p:nvPr>
            <p:ph type="title"/>
          </p:nvPr>
        </p:nvSpPr>
        <p:spPr>
          <a:xfrm>
            <a:off x="1517650" y="301625"/>
            <a:ext cx="8991600" cy="1107996"/>
          </a:xfrm>
        </p:spPr>
        <p:txBody>
          <a:bodyPr/>
          <a:lstStyle/>
          <a:p>
            <a:pPr algn="ctr"/>
            <a:r>
              <a:rPr lang="en-US" sz="4000" b="1" cap="none" dirty="0" smtClean="0">
                <a:latin typeface="+mj-lt"/>
              </a:rPr>
              <a:t>Construction </a:t>
            </a:r>
            <a:r>
              <a:rPr lang="en-US" sz="4000" b="1" cap="none" dirty="0">
                <a:latin typeface="+mj-lt"/>
              </a:rPr>
              <a:t>Tasks </a:t>
            </a:r>
            <a:r>
              <a:rPr lang="en-US" sz="4000" b="1" cap="none" dirty="0" smtClean="0">
                <a:latin typeface="+mj-lt"/>
              </a:rPr>
              <a:t>Details</a:t>
            </a:r>
            <a:br>
              <a:rPr lang="en-US" sz="4000" b="1" cap="none" dirty="0" smtClean="0">
                <a:latin typeface="+mj-lt"/>
              </a:rPr>
            </a:br>
            <a:r>
              <a:rPr lang="en-US" sz="3200" b="1" cap="none" dirty="0" smtClean="0">
                <a:latin typeface="+mj-lt"/>
              </a:rPr>
              <a:t>Electrical Installation</a:t>
            </a:r>
            <a:endParaRPr lang="en-US" sz="3200" b="1" cap="none" dirty="0">
              <a:latin typeface="+mj-lt"/>
            </a:endParaRPr>
          </a:p>
        </p:txBody>
      </p:sp>
    </p:spTree>
    <p:extLst>
      <p:ext uri="{BB962C8B-B14F-4D97-AF65-F5344CB8AC3E}">
        <p14:creationId xmlns:p14="http://schemas.microsoft.com/office/powerpoint/2010/main" val="13167250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a:spLocks noGrp="1"/>
          </p:cNvSpPr>
          <p:nvPr>
            <p:ph type="sldNum" sz="quarter" idx="7"/>
          </p:nvPr>
        </p:nvSpPr>
        <p:spPr>
          <a:xfrm>
            <a:off x="11118850" y="8576259"/>
            <a:ext cx="355346" cy="246221"/>
          </a:xfrm>
          <a:prstGeom prst="rect">
            <a:avLst/>
          </a:prstGeom>
        </p:spPr>
        <p:txBody>
          <a:bodyPr vert="horz" wrap="square" lIns="0" tIns="0" rIns="0" bIns="0" rtlCol="0">
            <a:spAutoFit/>
          </a:bodyPr>
          <a:lstStyle/>
          <a:p>
            <a:pPr marL="127000">
              <a:lnSpc>
                <a:spcPct val="100000"/>
              </a:lnSpc>
            </a:pPr>
            <a:fld id="{81D60167-4931-47E6-BA6A-407CBD079E47}" type="slidenum">
              <a:rPr sz="1600" spc="-10" dirty="0">
                <a:latin typeface="Calibri"/>
                <a:cs typeface="Calibri"/>
              </a:rPr>
              <a:t>58</a:t>
            </a:fld>
            <a:endParaRPr sz="1600" dirty="0">
              <a:latin typeface="Calibri"/>
              <a:cs typeface="Calibri"/>
            </a:endParaRPr>
          </a:p>
        </p:txBody>
      </p:sp>
      <p:sp>
        <p:nvSpPr>
          <p:cNvPr id="2" name="Rectangle 1"/>
          <p:cNvSpPr/>
          <p:nvPr/>
        </p:nvSpPr>
        <p:spPr>
          <a:xfrm>
            <a:off x="560211" y="2130425"/>
            <a:ext cx="10591800" cy="6309420"/>
          </a:xfrm>
          <a:prstGeom prst="rect">
            <a:avLst/>
          </a:prstGeom>
        </p:spPr>
        <p:txBody>
          <a:bodyPr wrap="square">
            <a:spAutoFit/>
          </a:bodyPr>
          <a:lstStyle/>
          <a:p>
            <a:pPr marL="12700" marR="34290">
              <a:lnSpc>
                <a:spcPct val="100000"/>
              </a:lnSpc>
              <a:tabLst>
                <a:tab pos="467359" algn="l"/>
              </a:tabLst>
            </a:pPr>
            <a:r>
              <a:rPr lang="en-US" sz="2400" b="1" spc="-5" dirty="0" smtClean="0"/>
              <a:t>Division 1</a:t>
            </a:r>
          </a:p>
          <a:p>
            <a:pPr marL="12700" marR="34290">
              <a:lnSpc>
                <a:spcPct val="100000"/>
              </a:lnSpc>
              <a:tabLst>
                <a:tab pos="467359" algn="l"/>
              </a:tabLst>
            </a:pPr>
            <a:endParaRPr lang="en-US" sz="2400" b="1" spc="-5" dirty="0" smtClean="0"/>
          </a:p>
          <a:p>
            <a:pPr marL="755650" marR="34290" lvl="1" indent="-285750">
              <a:buFont typeface="Arial" panose="020B0604020202020204" pitchFamily="34" charset="0"/>
              <a:buChar char="•"/>
              <a:tabLst>
                <a:tab pos="467359" algn="l"/>
              </a:tabLst>
            </a:pPr>
            <a:r>
              <a:rPr lang="en-US" sz="2400" b="1" spc="-5" dirty="0" smtClean="0"/>
              <a:t>Section 01117: Construction Tasks Details</a:t>
            </a:r>
          </a:p>
          <a:p>
            <a:pPr marL="469900" marR="34290" lvl="1">
              <a:tabLst>
                <a:tab pos="467359" algn="l"/>
              </a:tabLst>
            </a:pPr>
            <a:endParaRPr lang="en-US" sz="2400" b="1" spc="-5" dirty="0" smtClean="0"/>
          </a:p>
          <a:p>
            <a:pPr marL="1670050" marR="34290" lvl="3" indent="-285750">
              <a:buFont typeface="Arial" panose="020B0604020202020204" pitchFamily="34" charset="0"/>
              <a:buChar char="•"/>
              <a:tabLst>
                <a:tab pos="467359" algn="l"/>
              </a:tabLst>
            </a:pPr>
            <a:r>
              <a:rPr lang="en-US" sz="2400" b="1" spc="-5" dirty="0" smtClean="0"/>
              <a:t>Part 1.3: Mezzanine-Specific Work Details</a:t>
            </a:r>
          </a:p>
          <a:p>
            <a:pPr marL="1384300" marR="34290" lvl="3">
              <a:tabLst>
                <a:tab pos="467359" algn="l"/>
              </a:tabLst>
            </a:pPr>
            <a:endParaRPr lang="en-US" sz="2400" b="1" spc="-5" dirty="0" smtClean="0"/>
          </a:p>
          <a:p>
            <a:pPr marL="2584450" marR="34290" lvl="5" indent="-285750">
              <a:buFont typeface="Arial" panose="020B0604020202020204" pitchFamily="34" charset="0"/>
              <a:buChar char="•"/>
              <a:tabLst>
                <a:tab pos="467359" algn="l"/>
              </a:tabLst>
            </a:pPr>
            <a:r>
              <a:rPr lang="en-US" sz="2400" b="1" spc="-5" dirty="0" smtClean="0"/>
              <a:t>17. </a:t>
            </a:r>
            <a:r>
              <a:rPr lang="en-US" sz="2400" b="1" dirty="0" smtClean="0"/>
              <a:t>D04 </a:t>
            </a:r>
            <a:r>
              <a:rPr lang="en-US" sz="2400" b="1" dirty="0"/>
              <a:t>Federal Center SW 058</a:t>
            </a:r>
          </a:p>
          <a:p>
            <a:endParaRPr lang="en-US" dirty="0" smtClean="0"/>
          </a:p>
          <a:p>
            <a:endParaRPr lang="en-US" dirty="0"/>
          </a:p>
          <a:p>
            <a:r>
              <a:rPr lang="en-US" sz="2000" dirty="0" smtClean="0"/>
              <a:t>Upper </a:t>
            </a:r>
            <a:r>
              <a:rPr lang="en-US" sz="2000" dirty="0"/>
              <a:t>faregate array communications cabling duct is collapsed requiring installation of UF communications duct for this array (Task 3).  Power duct between Kiosk and HH1 has collapsed.  This condition requires repair of one of four alternate runs of electrical cabling UF walker duct, installation of a junction box (Task 1), and the installation of new exposed conduit (Task 2) so that a clear path between the Kiosk and AFC Panel can be established. Refer to MIR for full path of proposed power cabling and duct runs.  Location also requires installation and termination of new CAT6 cables which run from faregates to Kiosk, termination of existing CAT6 cabling from Vending Machines to the Kiosk, and installation and termination of electrical circuit cables which run from the AFC Electrical Panel to the Kiosk (Task items 5 through 7).  Refer to Section the relevant MIR for additional information.</a:t>
            </a:r>
          </a:p>
        </p:txBody>
      </p:sp>
      <p:sp>
        <p:nvSpPr>
          <p:cNvPr id="8" name="Title 1"/>
          <p:cNvSpPr>
            <a:spLocks noGrp="1"/>
          </p:cNvSpPr>
          <p:nvPr>
            <p:ph type="title"/>
          </p:nvPr>
        </p:nvSpPr>
        <p:spPr>
          <a:xfrm>
            <a:off x="1517650" y="301625"/>
            <a:ext cx="8991600" cy="1107996"/>
          </a:xfrm>
        </p:spPr>
        <p:txBody>
          <a:bodyPr/>
          <a:lstStyle/>
          <a:p>
            <a:pPr algn="ctr"/>
            <a:r>
              <a:rPr lang="en-US" sz="4000" b="1" cap="none" dirty="0" smtClean="0">
                <a:latin typeface="+mj-lt"/>
              </a:rPr>
              <a:t>Construction </a:t>
            </a:r>
            <a:r>
              <a:rPr lang="en-US" sz="4000" b="1" cap="none" dirty="0">
                <a:latin typeface="+mj-lt"/>
              </a:rPr>
              <a:t>Tasks </a:t>
            </a:r>
            <a:r>
              <a:rPr lang="en-US" sz="4000" b="1" cap="none" dirty="0" smtClean="0">
                <a:latin typeface="+mj-lt"/>
              </a:rPr>
              <a:t>Details</a:t>
            </a:r>
            <a:br>
              <a:rPr lang="en-US" sz="4000" b="1" cap="none" dirty="0" smtClean="0">
                <a:latin typeface="+mj-lt"/>
              </a:rPr>
            </a:br>
            <a:r>
              <a:rPr lang="en-US" sz="3200" b="1" cap="none" dirty="0" smtClean="0">
                <a:latin typeface="+mj-lt"/>
              </a:rPr>
              <a:t>Mezzanine-Specific Work Details</a:t>
            </a:r>
            <a:endParaRPr lang="en-US" sz="3200" b="1" cap="none" dirty="0">
              <a:latin typeface="+mj-lt"/>
            </a:endParaRPr>
          </a:p>
        </p:txBody>
      </p:sp>
    </p:spTree>
    <p:extLst>
      <p:ext uri="{BB962C8B-B14F-4D97-AF65-F5344CB8AC3E}">
        <p14:creationId xmlns:p14="http://schemas.microsoft.com/office/powerpoint/2010/main" val="61111459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a:spLocks noGrp="1"/>
          </p:cNvSpPr>
          <p:nvPr>
            <p:ph type="sldNum" sz="quarter" idx="7"/>
          </p:nvPr>
        </p:nvSpPr>
        <p:spPr>
          <a:xfrm>
            <a:off x="11118850" y="8576259"/>
            <a:ext cx="355346" cy="246221"/>
          </a:xfrm>
          <a:prstGeom prst="rect">
            <a:avLst/>
          </a:prstGeom>
        </p:spPr>
        <p:txBody>
          <a:bodyPr vert="horz" wrap="square" lIns="0" tIns="0" rIns="0" bIns="0" rtlCol="0">
            <a:spAutoFit/>
          </a:bodyPr>
          <a:lstStyle/>
          <a:p>
            <a:pPr marL="127000">
              <a:lnSpc>
                <a:spcPct val="100000"/>
              </a:lnSpc>
            </a:pPr>
            <a:fld id="{81D60167-4931-47E6-BA6A-407CBD079E47}" type="slidenum">
              <a:rPr sz="1600" spc="-10" dirty="0">
                <a:latin typeface="Calibri"/>
                <a:cs typeface="Calibri"/>
              </a:rPr>
              <a:t>59</a:t>
            </a:fld>
            <a:endParaRPr sz="1600" dirty="0">
              <a:latin typeface="Calibri"/>
              <a:cs typeface="Calibri"/>
            </a:endParaRPr>
          </a:p>
        </p:txBody>
      </p:sp>
      <p:graphicFrame>
        <p:nvGraphicFramePr>
          <p:cNvPr id="8" name="Object 7"/>
          <p:cNvGraphicFramePr>
            <a:graphicFrameLocks noChangeAspect="1"/>
          </p:cNvGraphicFramePr>
          <p:nvPr>
            <p:extLst>
              <p:ext uri="{D42A27DB-BD31-4B8C-83A1-F6EECF244321}">
                <p14:modId xmlns:p14="http://schemas.microsoft.com/office/powerpoint/2010/main" val="4038268076"/>
              </p:ext>
            </p:extLst>
          </p:nvPr>
        </p:nvGraphicFramePr>
        <p:xfrm>
          <a:off x="679449" y="2057622"/>
          <a:ext cx="9829801" cy="7048500"/>
        </p:xfrm>
        <a:graphic>
          <a:graphicData uri="http://schemas.openxmlformats.org/presentationml/2006/ole">
            <mc:AlternateContent xmlns:mc="http://schemas.openxmlformats.org/markup-compatibility/2006">
              <mc:Choice xmlns:v="urn:schemas-microsoft-com:vml" Requires="v">
                <p:oleObj spid="_x0000_s1051" name="Acrobat Document" r:id="rId3" imgW="7543732" imgH="5829300" progId="Acrobat.Document.11">
                  <p:embed/>
                </p:oleObj>
              </mc:Choice>
              <mc:Fallback>
                <p:oleObj name="Acrobat Document" r:id="rId3" imgW="7543732" imgH="5829300" progId="Acrobat.Document.11">
                  <p:embed/>
                  <p:pic>
                    <p:nvPicPr>
                      <p:cNvPr id="0" name=""/>
                      <p:cNvPicPr/>
                      <p:nvPr/>
                    </p:nvPicPr>
                    <p:blipFill>
                      <a:blip r:embed="rId4"/>
                      <a:stretch>
                        <a:fillRect/>
                      </a:stretch>
                    </p:blipFill>
                    <p:spPr>
                      <a:xfrm>
                        <a:off x="679449" y="2057622"/>
                        <a:ext cx="9829801" cy="7048500"/>
                      </a:xfrm>
                      <a:prstGeom prst="rect">
                        <a:avLst/>
                      </a:prstGeom>
                    </p:spPr>
                  </p:pic>
                </p:oleObj>
              </mc:Fallback>
            </mc:AlternateContent>
          </a:graphicData>
        </a:graphic>
      </p:graphicFrame>
      <p:sp>
        <p:nvSpPr>
          <p:cNvPr id="10" name="Title 1"/>
          <p:cNvSpPr>
            <a:spLocks noGrp="1"/>
          </p:cNvSpPr>
          <p:nvPr>
            <p:ph type="title"/>
          </p:nvPr>
        </p:nvSpPr>
        <p:spPr>
          <a:xfrm>
            <a:off x="1517650" y="301625"/>
            <a:ext cx="8991600" cy="1107996"/>
          </a:xfrm>
        </p:spPr>
        <p:txBody>
          <a:bodyPr/>
          <a:lstStyle/>
          <a:p>
            <a:pPr algn="ctr"/>
            <a:r>
              <a:rPr lang="en-US" sz="4000" b="1" cap="none" dirty="0" smtClean="0">
                <a:latin typeface="+mj-lt"/>
              </a:rPr>
              <a:t>Construction </a:t>
            </a:r>
            <a:r>
              <a:rPr lang="en-US" sz="4000" b="1" cap="none" dirty="0">
                <a:latin typeface="+mj-lt"/>
              </a:rPr>
              <a:t>Tasks </a:t>
            </a:r>
            <a:r>
              <a:rPr lang="en-US" sz="4000" b="1" cap="none" dirty="0" smtClean="0">
                <a:latin typeface="+mj-lt"/>
              </a:rPr>
              <a:t>Details</a:t>
            </a:r>
            <a:br>
              <a:rPr lang="en-US" sz="4000" b="1" cap="none" dirty="0" smtClean="0">
                <a:latin typeface="+mj-lt"/>
              </a:rPr>
            </a:br>
            <a:r>
              <a:rPr lang="en-US" sz="3200" b="1" cap="none" dirty="0" smtClean="0">
                <a:latin typeface="+mj-lt"/>
              </a:rPr>
              <a:t>Mezzanine Inspection Reports - MIR</a:t>
            </a:r>
            <a:endParaRPr lang="en-US" sz="3200" b="1" cap="none" dirty="0">
              <a:latin typeface="+mj-lt"/>
            </a:endParaRPr>
          </a:p>
        </p:txBody>
      </p:sp>
    </p:spTree>
    <p:extLst>
      <p:ext uri="{BB962C8B-B14F-4D97-AF65-F5344CB8AC3E}">
        <p14:creationId xmlns:p14="http://schemas.microsoft.com/office/powerpoint/2010/main" val="20093830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17650" y="530225"/>
            <a:ext cx="9220200" cy="615553"/>
          </a:xfrm>
          <a:prstGeom prst="rect">
            <a:avLst/>
          </a:prstGeom>
        </p:spPr>
        <p:txBody>
          <a:bodyPr vert="horz" wrap="square" lIns="0" tIns="0" rIns="0" bIns="0" rtlCol="0">
            <a:spAutoFit/>
          </a:bodyPr>
          <a:lstStyle/>
          <a:p>
            <a:pPr marL="2655570" marR="6350" indent="-2642870" algn="ctr">
              <a:lnSpc>
                <a:spcPct val="100000"/>
              </a:lnSpc>
            </a:pPr>
            <a:r>
              <a:rPr lang="en-US" sz="4000" b="1" dirty="0" smtClean="0">
                <a:latin typeface="+mj-lt"/>
                <a:ea typeface="Tahoma" panose="020B0604030504040204" pitchFamily="34" charset="0"/>
                <a:cs typeface="Tahoma" panose="020B0604030504040204" pitchFamily="34" charset="0"/>
              </a:rPr>
              <a:t>Introductions</a:t>
            </a:r>
            <a:endParaRPr sz="4000" b="1" dirty="0">
              <a:latin typeface="+mj-lt"/>
              <a:ea typeface="Tahoma" panose="020B0604030504040204" pitchFamily="34" charset="0"/>
              <a:cs typeface="Tahoma" panose="020B0604030504040204" pitchFamily="34" charset="0"/>
            </a:endParaRPr>
          </a:p>
        </p:txBody>
      </p:sp>
      <p:sp>
        <p:nvSpPr>
          <p:cNvPr id="6" name="object 6"/>
          <p:cNvSpPr txBox="1">
            <a:spLocks noGrp="1"/>
          </p:cNvSpPr>
          <p:nvPr>
            <p:ph type="sldNum" sz="quarter" idx="7"/>
          </p:nvPr>
        </p:nvSpPr>
        <p:spPr>
          <a:prstGeom prst="rect">
            <a:avLst/>
          </a:prstGeom>
        </p:spPr>
        <p:txBody>
          <a:bodyPr vert="horz" wrap="square" lIns="0" tIns="0" rIns="0" bIns="0" rtlCol="0">
            <a:spAutoFit/>
          </a:bodyPr>
          <a:lstStyle/>
          <a:p>
            <a:pPr marL="127000">
              <a:lnSpc>
                <a:spcPct val="100000"/>
              </a:lnSpc>
            </a:pPr>
            <a:fld id="{81D60167-4931-47E6-BA6A-407CBD079E47}" type="slidenum">
              <a:rPr sz="1600" spc="-10" dirty="0">
                <a:latin typeface="Calibri"/>
                <a:cs typeface="Calibri"/>
              </a:rPr>
              <a:t>6</a:t>
            </a:fld>
            <a:endParaRPr sz="1600" dirty="0">
              <a:latin typeface="Calibri"/>
              <a:cs typeface="Calibri"/>
            </a:endParaRPr>
          </a:p>
        </p:txBody>
      </p:sp>
      <p:sp>
        <p:nvSpPr>
          <p:cNvPr id="7" name="Rectangle 6"/>
          <p:cNvSpPr/>
          <p:nvPr/>
        </p:nvSpPr>
        <p:spPr>
          <a:xfrm>
            <a:off x="1449211" y="2057744"/>
            <a:ext cx="9777476" cy="470000"/>
          </a:xfrm>
          <a:prstGeom prst="rect">
            <a:avLst/>
          </a:prstGeom>
        </p:spPr>
        <p:txBody>
          <a:bodyPr wrap="square">
            <a:spAutoFit/>
          </a:bodyPr>
          <a:lstStyle/>
          <a:p>
            <a:pPr lvl="1">
              <a:lnSpc>
                <a:spcPct val="107000"/>
              </a:lnSpc>
            </a:pPr>
            <a:endParaRPr lang="en-US" sz="240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Content Placeholder 1"/>
          <p:cNvSpPr txBox="1">
            <a:spLocks/>
          </p:cNvSpPr>
          <p:nvPr/>
        </p:nvSpPr>
        <p:spPr bwMode="auto">
          <a:xfrm>
            <a:off x="1136650" y="2206625"/>
            <a:ext cx="108204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noAutofit/>
          </a:bodyPr>
          <a:lstStyle>
            <a:lvl1pPr marL="341313" indent="-341313" algn="l" defTabSz="912813" rtl="0" eaLnBrk="0" fontAlgn="base" hangingPunct="0">
              <a:spcBef>
                <a:spcPct val="20000"/>
              </a:spcBef>
              <a:spcAft>
                <a:spcPct val="0"/>
              </a:spcAft>
              <a:buFont typeface="Arial" charset="0"/>
              <a:buChar char="•"/>
              <a:defRPr sz="3200" kern="1200">
                <a:solidFill>
                  <a:schemeClr val="bg1"/>
                </a:solidFill>
                <a:latin typeface="Tahoma"/>
                <a:ea typeface="+mn-ea"/>
                <a:cs typeface="Tahoma"/>
              </a:defRPr>
            </a:lvl1pPr>
            <a:lvl2pPr marL="741363" indent="-284163" algn="l" defTabSz="912813" rtl="0" eaLnBrk="0" fontAlgn="base" hangingPunct="0">
              <a:spcBef>
                <a:spcPct val="20000"/>
              </a:spcBef>
              <a:spcAft>
                <a:spcPct val="0"/>
              </a:spcAft>
              <a:buFont typeface="Arial" charset="0"/>
              <a:buChar char="–"/>
              <a:defRPr sz="2800" kern="1200">
                <a:solidFill>
                  <a:schemeClr val="bg1"/>
                </a:solidFill>
                <a:latin typeface="Tahoma"/>
                <a:ea typeface="+mn-ea"/>
                <a:cs typeface="Tahoma"/>
              </a:defRPr>
            </a:lvl2pPr>
            <a:lvl3pPr marL="1141413" indent="-227013" algn="l" defTabSz="912813" rtl="0" eaLnBrk="0" fontAlgn="base" hangingPunct="0">
              <a:spcBef>
                <a:spcPct val="20000"/>
              </a:spcBef>
              <a:spcAft>
                <a:spcPct val="0"/>
              </a:spcAft>
              <a:buFont typeface="Arial" charset="0"/>
              <a:buChar char="•"/>
              <a:defRPr sz="2400" kern="1200">
                <a:solidFill>
                  <a:schemeClr val="bg1"/>
                </a:solidFill>
                <a:latin typeface="Tahoma"/>
                <a:ea typeface="+mn-ea"/>
                <a:cs typeface="Tahoma"/>
              </a:defRPr>
            </a:lvl3pPr>
            <a:lvl4pPr marL="1598613" indent="-227013" algn="l" defTabSz="912813" rtl="0" eaLnBrk="0" fontAlgn="base" hangingPunct="0">
              <a:spcBef>
                <a:spcPct val="20000"/>
              </a:spcBef>
              <a:spcAft>
                <a:spcPct val="0"/>
              </a:spcAft>
              <a:buFont typeface="Arial" charset="0"/>
              <a:buChar char="–"/>
              <a:defRPr sz="2000" kern="1200">
                <a:solidFill>
                  <a:schemeClr val="bg1"/>
                </a:solidFill>
                <a:latin typeface="Tahoma"/>
                <a:ea typeface="+mn-ea"/>
                <a:cs typeface="Tahoma"/>
              </a:defRPr>
            </a:lvl4pPr>
            <a:lvl5pPr marL="2055813" indent="-227013" algn="l" defTabSz="912813" rtl="0" eaLnBrk="0" fontAlgn="base" hangingPunct="0">
              <a:spcBef>
                <a:spcPct val="20000"/>
              </a:spcBef>
              <a:spcAft>
                <a:spcPct val="0"/>
              </a:spcAft>
              <a:buFont typeface="Arial" charset="0"/>
              <a:buChar char="»"/>
              <a:defRPr sz="2000" kern="1200">
                <a:solidFill>
                  <a:schemeClr val="bg1"/>
                </a:solidFill>
                <a:latin typeface="Tahoma"/>
                <a:ea typeface="+mn-ea"/>
                <a:cs typeface="Tahoma"/>
              </a:defRPr>
            </a:lvl5pPr>
            <a:lvl6pPr marL="251430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53"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99"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4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solidFill>
                  <a:schemeClr val="tx1"/>
                </a:solidFill>
                <a:latin typeface="+mn-lt"/>
              </a:rPr>
              <a:t>Errol Roper – Contract </a:t>
            </a:r>
            <a:r>
              <a:rPr lang="en-US" dirty="0" smtClean="0">
                <a:solidFill>
                  <a:schemeClr val="tx1"/>
                </a:solidFill>
                <a:latin typeface="+mn-lt"/>
              </a:rPr>
              <a:t>Administrator, PRMT</a:t>
            </a:r>
            <a:endParaRPr lang="en-US" dirty="0">
              <a:solidFill>
                <a:schemeClr val="tx1"/>
              </a:solidFill>
              <a:latin typeface="+mn-lt"/>
            </a:endParaRPr>
          </a:p>
          <a:p>
            <a:r>
              <a:rPr lang="en-US" dirty="0" smtClean="0">
                <a:solidFill>
                  <a:schemeClr val="tx1"/>
                </a:solidFill>
                <a:latin typeface="+mn-lt"/>
              </a:rPr>
              <a:t>Terri </a:t>
            </a:r>
            <a:r>
              <a:rPr lang="en-US" dirty="0">
                <a:solidFill>
                  <a:schemeClr val="tx1"/>
                </a:solidFill>
                <a:latin typeface="+mn-lt"/>
              </a:rPr>
              <a:t>Anomnachi – </a:t>
            </a:r>
            <a:r>
              <a:rPr lang="en-US" dirty="0" smtClean="0">
                <a:solidFill>
                  <a:schemeClr val="tx1"/>
                </a:solidFill>
                <a:latin typeface="+mn-lt"/>
              </a:rPr>
              <a:t>Project Manager, Treasury Technology</a:t>
            </a:r>
          </a:p>
          <a:p>
            <a:r>
              <a:rPr lang="en-US" dirty="0" smtClean="0">
                <a:solidFill>
                  <a:schemeClr val="tx1"/>
                </a:solidFill>
                <a:latin typeface="+mn-lt"/>
              </a:rPr>
              <a:t>Jim Bongiorno – Project Sponsor, Treasury Technology</a:t>
            </a:r>
            <a:endParaRPr lang="en-US" dirty="0">
              <a:solidFill>
                <a:schemeClr val="tx1"/>
              </a:solidFill>
              <a:latin typeface="+mn-lt"/>
            </a:endParaRPr>
          </a:p>
          <a:p>
            <a:r>
              <a:rPr lang="en-US" dirty="0" smtClean="0">
                <a:solidFill>
                  <a:schemeClr val="tx1"/>
                </a:solidFill>
                <a:latin typeface="+mn-lt"/>
              </a:rPr>
              <a:t>Jyotindra Shaw – Project Manager, RICM</a:t>
            </a:r>
            <a:endParaRPr lang="en-US" dirty="0">
              <a:solidFill>
                <a:schemeClr val="tx1"/>
              </a:solidFill>
              <a:latin typeface="+mn-lt"/>
            </a:endParaRPr>
          </a:p>
          <a:p>
            <a:r>
              <a:rPr lang="en-US" dirty="0">
                <a:solidFill>
                  <a:schemeClr val="tx1"/>
                </a:solidFill>
                <a:latin typeface="+mn-lt"/>
              </a:rPr>
              <a:t>Vadim Khizgilov – </a:t>
            </a:r>
            <a:r>
              <a:rPr lang="en-US" dirty="0" smtClean="0">
                <a:solidFill>
                  <a:schemeClr val="tx1"/>
                </a:solidFill>
                <a:latin typeface="+mn-lt"/>
              </a:rPr>
              <a:t>Construction Engineer, RICM</a:t>
            </a:r>
          </a:p>
          <a:p>
            <a:r>
              <a:rPr lang="en-US" dirty="0" smtClean="0">
                <a:solidFill>
                  <a:schemeClr val="tx1"/>
                </a:solidFill>
                <a:latin typeface="+mn-lt"/>
              </a:rPr>
              <a:t>Elena Almonte – Office Engineer, RICM</a:t>
            </a:r>
          </a:p>
          <a:p>
            <a:r>
              <a:rPr lang="en-US" dirty="0" smtClean="0">
                <a:solidFill>
                  <a:schemeClr val="tx1"/>
                </a:solidFill>
                <a:latin typeface="+mn-lt"/>
              </a:rPr>
              <a:t>Tinuade Akinshola – DBE Compliance Specialist, PRMT</a:t>
            </a:r>
          </a:p>
          <a:p>
            <a:r>
              <a:rPr lang="en-US" dirty="0" smtClean="0">
                <a:solidFill>
                  <a:schemeClr val="tx1"/>
                </a:solidFill>
                <a:latin typeface="+mn-lt"/>
              </a:rPr>
              <a:t>Paulando Richards -  Quality Assurance, QAA</a:t>
            </a:r>
          </a:p>
          <a:p>
            <a:r>
              <a:rPr lang="en-US" dirty="0" smtClean="0">
                <a:solidFill>
                  <a:schemeClr val="tx1"/>
                </a:solidFill>
                <a:latin typeface="+mn-lt"/>
              </a:rPr>
              <a:t>Joy Forrest and Jim Hamilton- RISK</a:t>
            </a:r>
          </a:p>
          <a:p>
            <a:r>
              <a:rPr lang="en-US" dirty="0" smtClean="0">
                <a:solidFill>
                  <a:schemeClr val="tx1"/>
                </a:solidFill>
                <a:latin typeface="+mn-lt"/>
              </a:rPr>
              <a:t>John Cribben and Angel Gonzales – Safety</a:t>
            </a:r>
          </a:p>
          <a:p>
            <a:r>
              <a:rPr lang="en-US" dirty="0" smtClean="0">
                <a:solidFill>
                  <a:schemeClr val="tx1"/>
                </a:solidFill>
                <a:latin typeface="+mn-lt"/>
              </a:rPr>
              <a:t>Phil Obi – Program Manager, CPMO</a:t>
            </a:r>
            <a:br>
              <a:rPr lang="en-US" dirty="0" smtClean="0">
                <a:solidFill>
                  <a:schemeClr val="tx1"/>
                </a:solidFill>
                <a:latin typeface="+mn-lt"/>
              </a:rPr>
            </a:br>
            <a:endParaRPr lang="en-US" dirty="0" smtClean="0">
              <a:solidFill>
                <a:schemeClr val="tx1"/>
              </a:solidFill>
              <a:latin typeface="+mn-lt"/>
            </a:endParaRPr>
          </a:p>
          <a:p>
            <a:endParaRPr lang="en-US" dirty="0">
              <a:solidFill>
                <a:schemeClr val="tx1"/>
              </a:solidFill>
              <a:latin typeface="+mn-lt"/>
            </a:endParaRPr>
          </a:p>
        </p:txBody>
      </p:sp>
    </p:spTree>
    <p:extLst>
      <p:ext uri="{BB962C8B-B14F-4D97-AF65-F5344CB8AC3E}">
        <p14:creationId xmlns:p14="http://schemas.microsoft.com/office/powerpoint/2010/main" val="10513141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a:spLocks noGrp="1"/>
          </p:cNvSpPr>
          <p:nvPr>
            <p:ph type="sldNum" sz="quarter" idx="7"/>
          </p:nvPr>
        </p:nvSpPr>
        <p:spPr>
          <a:xfrm>
            <a:off x="11118850" y="8576259"/>
            <a:ext cx="355346" cy="246221"/>
          </a:xfrm>
          <a:prstGeom prst="rect">
            <a:avLst/>
          </a:prstGeom>
        </p:spPr>
        <p:txBody>
          <a:bodyPr vert="horz" wrap="square" lIns="0" tIns="0" rIns="0" bIns="0" rtlCol="0">
            <a:spAutoFit/>
          </a:bodyPr>
          <a:lstStyle/>
          <a:p>
            <a:pPr marL="127000">
              <a:lnSpc>
                <a:spcPct val="100000"/>
              </a:lnSpc>
            </a:pPr>
            <a:fld id="{81D60167-4931-47E6-BA6A-407CBD079E47}" type="slidenum">
              <a:rPr sz="1600" spc="-10" dirty="0">
                <a:latin typeface="Calibri"/>
                <a:cs typeface="Calibri"/>
              </a:rPr>
              <a:t>60</a:t>
            </a:fld>
            <a:endParaRPr sz="1600" dirty="0">
              <a:latin typeface="Calibri"/>
              <a:cs typeface="Calibri"/>
            </a:endParaRPr>
          </a:p>
        </p:txBody>
      </p:sp>
      <p:sp>
        <p:nvSpPr>
          <p:cNvPr id="5" name="Content Placeholder 1"/>
          <p:cNvSpPr txBox="1">
            <a:spLocks/>
          </p:cNvSpPr>
          <p:nvPr/>
        </p:nvSpPr>
        <p:spPr bwMode="auto">
          <a:xfrm>
            <a:off x="1136649" y="2206625"/>
            <a:ext cx="10363201"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noAutofit/>
          </a:bodyPr>
          <a:lstStyle>
            <a:lvl1pPr marL="341313" indent="-341313" algn="l" defTabSz="912813" rtl="0" eaLnBrk="0" fontAlgn="base" hangingPunct="0">
              <a:spcBef>
                <a:spcPct val="20000"/>
              </a:spcBef>
              <a:spcAft>
                <a:spcPct val="0"/>
              </a:spcAft>
              <a:buFont typeface="Arial" charset="0"/>
              <a:buChar char="•"/>
              <a:defRPr sz="3200" kern="1200">
                <a:solidFill>
                  <a:schemeClr val="bg1"/>
                </a:solidFill>
                <a:latin typeface="Tahoma"/>
                <a:ea typeface="+mn-ea"/>
                <a:cs typeface="Tahoma"/>
              </a:defRPr>
            </a:lvl1pPr>
            <a:lvl2pPr marL="741363" indent="-284163" algn="l" defTabSz="912813" rtl="0" eaLnBrk="0" fontAlgn="base" hangingPunct="0">
              <a:spcBef>
                <a:spcPct val="20000"/>
              </a:spcBef>
              <a:spcAft>
                <a:spcPct val="0"/>
              </a:spcAft>
              <a:buFont typeface="Arial" charset="0"/>
              <a:buChar char="–"/>
              <a:defRPr sz="2800" kern="1200">
                <a:solidFill>
                  <a:schemeClr val="bg1"/>
                </a:solidFill>
                <a:latin typeface="Tahoma"/>
                <a:ea typeface="+mn-ea"/>
                <a:cs typeface="Tahoma"/>
              </a:defRPr>
            </a:lvl2pPr>
            <a:lvl3pPr marL="1141413" indent="-227013" algn="l" defTabSz="912813" rtl="0" eaLnBrk="0" fontAlgn="base" hangingPunct="0">
              <a:spcBef>
                <a:spcPct val="20000"/>
              </a:spcBef>
              <a:spcAft>
                <a:spcPct val="0"/>
              </a:spcAft>
              <a:buFont typeface="Arial" charset="0"/>
              <a:buChar char="•"/>
              <a:defRPr sz="2400" kern="1200">
                <a:solidFill>
                  <a:schemeClr val="bg1"/>
                </a:solidFill>
                <a:latin typeface="Tahoma"/>
                <a:ea typeface="+mn-ea"/>
                <a:cs typeface="Tahoma"/>
              </a:defRPr>
            </a:lvl3pPr>
            <a:lvl4pPr marL="1598613" indent="-227013" algn="l" defTabSz="912813" rtl="0" eaLnBrk="0" fontAlgn="base" hangingPunct="0">
              <a:spcBef>
                <a:spcPct val="20000"/>
              </a:spcBef>
              <a:spcAft>
                <a:spcPct val="0"/>
              </a:spcAft>
              <a:buFont typeface="Arial" charset="0"/>
              <a:buChar char="–"/>
              <a:defRPr sz="2000" kern="1200">
                <a:solidFill>
                  <a:schemeClr val="bg1"/>
                </a:solidFill>
                <a:latin typeface="Tahoma"/>
                <a:ea typeface="+mn-ea"/>
                <a:cs typeface="Tahoma"/>
              </a:defRPr>
            </a:lvl4pPr>
            <a:lvl5pPr marL="2055813" indent="-227013" algn="l" defTabSz="912813" rtl="0" eaLnBrk="0" fontAlgn="base" hangingPunct="0">
              <a:spcBef>
                <a:spcPct val="20000"/>
              </a:spcBef>
              <a:spcAft>
                <a:spcPct val="0"/>
              </a:spcAft>
              <a:buFont typeface="Arial" charset="0"/>
              <a:buChar char="»"/>
              <a:defRPr sz="2000" kern="1200">
                <a:solidFill>
                  <a:schemeClr val="bg1"/>
                </a:solidFill>
                <a:latin typeface="Tahoma"/>
                <a:ea typeface="+mn-ea"/>
                <a:cs typeface="Tahoma"/>
              </a:defRPr>
            </a:lvl5pPr>
            <a:lvl6pPr marL="251430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53"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99"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4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buNone/>
            </a:pPr>
            <a:endParaRPr lang="en-US" sz="2800" dirty="0">
              <a:solidFill>
                <a:schemeClr val="tx1"/>
              </a:solidFill>
              <a:latin typeface="+mn-lt"/>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3096718096"/>
              </p:ext>
            </p:extLst>
          </p:nvPr>
        </p:nvGraphicFramePr>
        <p:xfrm>
          <a:off x="450850" y="1978024"/>
          <a:ext cx="10668000" cy="6844455"/>
        </p:xfrm>
        <a:graphic>
          <a:graphicData uri="http://schemas.openxmlformats.org/presentationml/2006/ole">
            <mc:AlternateContent xmlns:mc="http://schemas.openxmlformats.org/markup-compatibility/2006">
              <mc:Choice xmlns:v="urn:schemas-microsoft-com:vml" Requires="v">
                <p:oleObj spid="_x0000_s2075" name="Acrobat Document" r:id="rId3" imgW="7543732" imgH="5829300" progId="Acrobat.Document.11">
                  <p:embed/>
                </p:oleObj>
              </mc:Choice>
              <mc:Fallback>
                <p:oleObj name="Acrobat Document" r:id="rId3" imgW="7543732" imgH="5829300" progId="Acrobat.Document.11">
                  <p:embed/>
                  <p:pic>
                    <p:nvPicPr>
                      <p:cNvPr id="0" name=""/>
                      <p:cNvPicPr/>
                      <p:nvPr/>
                    </p:nvPicPr>
                    <p:blipFill>
                      <a:blip r:embed="rId4"/>
                      <a:stretch>
                        <a:fillRect/>
                      </a:stretch>
                    </p:blipFill>
                    <p:spPr>
                      <a:xfrm>
                        <a:off x="450850" y="1978024"/>
                        <a:ext cx="10668000" cy="6844455"/>
                      </a:xfrm>
                      <a:prstGeom prst="rect">
                        <a:avLst/>
                      </a:prstGeom>
                    </p:spPr>
                  </p:pic>
                </p:oleObj>
              </mc:Fallback>
            </mc:AlternateContent>
          </a:graphicData>
        </a:graphic>
      </p:graphicFrame>
      <p:sp>
        <p:nvSpPr>
          <p:cNvPr id="8" name="Title 1"/>
          <p:cNvSpPr>
            <a:spLocks noGrp="1"/>
          </p:cNvSpPr>
          <p:nvPr>
            <p:ph type="title"/>
          </p:nvPr>
        </p:nvSpPr>
        <p:spPr>
          <a:xfrm>
            <a:off x="1517650" y="301625"/>
            <a:ext cx="8991600" cy="1107996"/>
          </a:xfrm>
        </p:spPr>
        <p:txBody>
          <a:bodyPr/>
          <a:lstStyle/>
          <a:p>
            <a:pPr algn="ctr"/>
            <a:r>
              <a:rPr lang="en-US" sz="4000" b="1" cap="none" dirty="0" smtClean="0">
                <a:latin typeface="+mj-lt"/>
              </a:rPr>
              <a:t>Construction </a:t>
            </a:r>
            <a:r>
              <a:rPr lang="en-US" sz="4000" b="1" cap="none" dirty="0">
                <a:latin typeface="+mj-lt"/>
              </a:rPr>
              <a:t>Tasks </a:t>
            </a:r>
            <a:r>
              <a:rPr lang="en-US" sz="4000" b="1" cap="none" dirty="0" smtClean="0">
                <a:latin typeface="+mj-lt"/>
              </a:rPr>
              <a:t>Details</a:t>
            </a:r>
            <a:br>
              <a:rPr lang="en-US" sz="4000" b="1" cap="none" dirty="0" smtClean="0">
                <a:latin typeface="+mj-lt"/>
              </a:rPr>
            </a:br>
            <a:r>
              <a:rPr lang="en-US" sz="3200" b="1" cap="none" dirty="0" smtClean="0">
                <a:latin typeface="+mj-lt"/>
              </a:rPr>
              <a:t>Mini-Mezzanine Layout  (1)</a:t>
            </a:r>
            <a:endParaRPr lang="en-US" sz="3200" b="1" cap="none" dirty="0">
              <a:latin typeface="+mj-lt"/>
            </a:endParaRPr>
          </a:p>
        </p:txBody>
      </p:sp>
    </p:spTree>
    <p:extLst>
      <p:ext uri="{BB962C8B-B14F-4D97-AF65-F5344CB8AC3E}">
        <p14:creationId xmlns:p14="http://schemas.microsoft.com/office/powerpoint/2010/main" val="389008654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a:spLocks noGrp="1"/>
          </p:cNvSpPr>
          <p:nvPr>
            <p:ph type="sldNum" sz="quarter" idx="7"/>
          </p:nvPr>
        </p:nvSpPr>
        <p:spPr>
          <a:xfrm>
            <a:off x="11118850" y="8576259"/>
            <a:ext cx="355346" cy="246221"/>
          </a:xfrm>
          <a:prstGeom prst="rect">
            <a:avLst/>
          </a:prstGeom>
        </p:spPr>
        <p:txBody>
          <a:bodyPr vert="horz" wrap="square" lIns="0" tIns="0" rIns="0" bIns="0" rtlCol="0">
            <a:spAutoFit/>
          </a:bodyPr>
          <a:lstStyle/>
          <a:p>
            <a:pPr marL="127000">
              <a:lnSpc>
                <a:spcPct val="100000"/>
              </a:lnSpc>
            </a:pPr>
            <a:fld id="{81D60167-4931-47E6-BA6A-407CBD079E47}" type="slidenum">
              <a:rPr sz="1600" spc="-10" dirty="0">
                <a:latin typeface="Calibri"/>
                <a:cs typeface="Calibri"/>
              </a:rPr>
              <a:t>61</a:t>
            </a:fld>
            <a:endParaRPr sz="1600" dirty="0">
              <a:latin typeface="Calibri"/>
              <a:cs typeface="Calibri"/>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1519810199"/>
              </p:ext>
            </p:extLst>
          </p:nvPr>
        </p:nvGraphicFramePr>
        <p:xfrm>
          <a:off x="527050" y="2054225"/>
          <a:ext cx="10439400" cy="6948055"/>
        </p:xfrm>
        <a:graphic>
          <a:graphicData uri="http://schemas.openxmlformats.org/presentationml/2006/ole">
            <mc:AlternateContent xmlns:mc="http://schemas.openxmlformats.org/markup-compatibility/2006">
              <mc:Choice xmlns:v="urn:schemas-microsoft-com:vml" Requires="v">
                <p:oleObj spid="_x0000_s3099" name="Acrobat Document" r:id="rId3" imgW="7543732" imgH="5829300" progId="Acrobat.Document.11">
                  <p:embed/>
                </p:oleObj>
              </mc:Choice>
              <mc:Fallback>
                <p:oleObj name="Acrobat Document" r:id="rId3" imgW="7543732" imgH="5829300" progId="Acrobat.Document.11">
                  <p:embed/>
                  <p:pic>
                    <p:nvPicPr>
                      <p:cNvPr id="0" name=""/>
                      <p:cNvPicPr/>
                      <p:nvPr/>
                    </p:nvPicPr>
                    <p:blipFill>
                      <a:blip r:embed="rId4"/>
                      <a:stretch>
                        <a:fillRect/>
                      </a:stretch>
                    </p:blipFill>
                    <p:spPr>
                      <a:xfrm>
                        <a:off x="527050" y="2054225"/>
                        <a:ext cx="10439400" cy="6948055"/>
                      </a:xfrm>
                      <a:prstGeom prst="rect">
                        <a:avLst/>
                      </a:prstGeom>
                    </p:spPr>
                  </p:pic>
                </p:oleObj>
              </mc:Fallback>
            </mc:AlternateContent>
          </a:graphicData>
        </a:graphic>
      </p:graphicFrame>
      <p:sp>
        <p:nvSpPr>
          <p:cNvPr id="8" name="Title 1"/>
          <p:cNvSpPr>
            <a:spLocks noGrp="1"/>
          </p:cNvSpPr>
          <p:nvPr>
            <p:ph type="title"/>
          </p:nvPr>
        </p:nvSpPr>
        <p:spPr>
          <a:xfrm>
            <a:off x="1517650" y="301625"/>
            <a:ext cx="8991600" cy="1107996"/>
          </a:xfrm>
        </p:spPr>
        <p:txBody>
          <a:bodyPr/>
          <a:lstStyle/>
          <a:p>
            <a:pPr algn="ctr"/>
            <a:r>
              <a:rPr lang="en-US" sz="4000" b="1" cap="none" dirty="0" smtClean="0">
                <a:latin typeface="+mj-lt"/>
              </a:rPr>
              <a:t>Construction </a:t>
            </a:r>
            <a:r>
              <a:rPr lang="en-US" sz="4000" b="1" cap="none" dirty="0">
                <a:latin typeface="+mj-lt"/>
              </a:rPr>
              <a:t>Tasks </a:t>
            </a:r>
            <a:r>
              <a:rPr lang="en-US" sz="4000" b="1" cap="none" dirty="0" smtClean="0">
                <a:latin typeface="+mj-lt"/>
              </a:rPr>
              <a:t>Details</a:t>
            </a:r>
            <a:br>
              <a:rPr lang="en-US" sz="4000" b="1" cap="none" dirty="0" smtClean="0">
                <a:latin typeface="+mj-lt"/>
              </a:rPr>
            </a:br>
            <a:r>
              <a:rPr lang="en-US" sz="3200" b="1" cap="none" dirty="0" smtClean="0">
                <a:latin typeface="+mj-lt"/>
              </a:rPr>
              <a:t>Mini-Mezzanine Layout  (2)</a:t>
            </a:r>
            <a:endParaRPr lang="en-US" sz="3200" b="1" cap="none" dirty="0">
              <a:latin typeface="+mj-lt"/>
            </a:endParaRPr>
          </a:p>
        </p:txBody>
      </p:sp>
    </p:spTree>
    <p:extLst>
      <p:ext uri="{BB962C8B-B14F-4D97-AF65-F5344CB8AC3E}">
        <p14:creationId xmlns:p14="http://schemas.microsoft.com/office/powerpoint/2010/main" val="42669750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17650" y="530225"/>
            <a:ext cx="9220200" cy="615553"/>
          </a:xfrm>
          <a:prstGeom prst="rect">
            <a:avLst/>
          </a:prstGeom>
        </p:spPr>
        <p:txBody>
          <a:bodyPr vert="horz" wrap="square" lIns="0" tIns="0" rIns="0" bIns="0" rtlCol="0">
            <a:spAutoFit/>
          </a:bodyPr>
          <a:lstStyle/>
          <a:p>
            <a:pPr marL="2655570" marR="6350" indent="-2642870" algn="ctr">
              <a:lnSpc>
                <a:spcPct val="100000"/>
              </a:lnSpc>
            </a:pPr>
            <a:r>
              <a:rPr lang="en-US" sz="4000" b="1" dirty="0" smtClean="0">
                <a:latin typeface="+mj-lt"/>
                <a:ea typeface="Tahoma" panose="020B0604030504040204" pitchFamily="34" charset="0"/>
                <a:cs typeface="Tahoma" panose="020B0604030504040204" pitchFamily="34" charset="0"/>
              </a:rPr>
              <a:t>Pre-Construction Submittals</a:t>
            </a:r>
            <a:endParaRPr sz="4000" b="1" dirty="0">
              <a:latin typeface="+mj-lt"/>
              <a:ea typeface="Tahoma" panose="020B0604030504040204" pitchFamily="34" charset="0"/>
              <a:cs typeface="Tahoma" panose="020B0604030504040204" pitchFamily="34" charset="0"/>
            </a:endParaRPr>
          </a:p>
        </p:txBody>
      </p:sp>
      <p:sp>
        <p:nvSpPr>
          <p:cNvPr id="6" name="object 6"/>
          <p:cNvSpPr txBox="1">
            <a:spLocks noGrp="1"/>
          </p:cNvSpPr>
          <p:nvPr>
            <p:ph type="sldNum" sz="quarter" idx="7"/>
          </p:nvPr>
        </p:nvSpPr>
        <p:spPr>
          <a:xfrm>
            <a:off x="11118850" y="8576259"/>
            <a:ext cx="355346" cy="246221"/>
          </a:xfrm>
          <a:prstGeom prst="rect">
            <a:avLst/>
          </a:prstGeom>
        </p:spPr>
        <p:txBody>
          <a:bodyPr vert="horz" wrap="square" lIns="0" tIns="0" rIns="0" bIns="0" rtlCol="0">
            <a:spAutoFit/>
          </a:bodyPr>
          <a:lstStyle/>
          <a:p>
            <a:pPr marL="127000">
              <a:lnSpc>
                <a:spcPct val="100000"/>
              </a:lnSpc>
            </a:pPr>
            <a:fld id="{81D60167-4931-47E6-BA6A-407CBD079E47}" type="slidenum">
              <a:rPr sz="1600" spc="-10" dirty="0">
                <a:latin typeface="Calibri"/>
                <a:cs typeface="Calibri"/>
              </a:rPr>
              <a:t>62</a:t>
            </a:fld>
            <a:endParaRPr sz="1600" dirty="0">
              <a:latin typeface="Calibri"/>
              <a:cs typeface="Calibri"/>
            </a:endParaRPr>
          </a:p>
        </p:txBody>
      </p:sp>
      <p:sp>
        <p:nvSpPr>
          <p:cNvPr id="5" name="Content Placeholder 1"/>
          <p:cNvSpPr txBox="1">
            <a:spLocks/>
          </p:cNvSpPr>
          <p:nvPr/>
        </p:nvSpPr>
        <p:spPr bwMode="auto">
          <a:xfrm>
            <a:off x="1136649" y="2206625"/>
            <a:ext cx="10363201"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noAutofit/>
          </a:bodyPr>
          <a:lstStyle>
            <a:lvl1pPr marL="341313" indent="-341313" algn="l" defTabSz="912813" rtl="0" eaLnBrk="0" fontAlgn="base" hangingPunct="0">
              <a:spcBef>
                <a:spcPct val="20000"/>
              </a:spcBef>
              <a:spcAft>
                <a:spcPct val="0"/>
              </a:spcAft>
              <a:buFont typeface="Arial" charset="0"/>
              <a:buChar char="•"/>
              <a:defRPr sz="3200" kern="1200">
                <a:solidFill>
                  <a:schemeClr val="bg1"/>
                </a:solidFill>
                <a:latin typeface="Tahoma"/>
                <a:ea typeface="+mn-ea"/>
                <a:cs typeface="Tahoma"/>
              </a:defRPr>
            </a:lvl1pPr>
            <a:lvl2pPr marL="741363" indent="-284163" algn="l" defTabSz="912813" rtl="0" eaLnBrk="0" fontAlgn="base" hangingPunct="0">
              <a:spcBef>
                <a:spcPct val="20000"/>
              </a:spcBef>
              <a:spcAft>
                <a:spcPct val="0"/>
              </a:spcAft>
              <a:buFont typeface="Arial" charset="0"/>
              <a:buChar char="–"/>
              <a:defRPr sz="2800" kern="1200">
                <a:solidFill>
                  <a:schemeClr val="bg1"/>
                </a:solidFill>
                <a:latin typeface="Tahoma"/>
                <a:ea typeface="+mn-ea"/>
                <a:cs typeface="Tahoma"/>
              </a:defRPr>
            </a:lvl2pPr>
            <a:lvl3pPr marL="1141413" indent="-227013" algn="l" defTabSz="912813" rtl="0" eaLnBrk="0" fontAlgn="base" hangingPunct="0">
              <a:spcBef>
                <a:spcPct val="20000"/>
              </a:spcBef>
              <a:spcAft>
                <a:spcPct val="0"/>
              </a:spcAft>
              <a:buFont typeface="Arial" charset="0"/>
              <a:buChar char="•"/>
              <a:defRPr sz="2400" kern="1200">
                <a:solidFill>
                  <a:schemeClr val="bg1"/>
                </a:solidFill>
                <a:latin typeface="Tahoma"/>
                <a:ea typeface="+mn-ea"/>
                <a:cs typeface="Tahoma"/>
              </a:defRPr>
            </a:lvl3pPr>
            <a:lvl4pPr marL="1598613" indent="-227013" algn="l" defTabSz="912813" rtl="0" eaLnBrk="0" fontAlgn="base" hangingPunct="0">
              <a:spcBef>
                <a:spcPct val="20000"/>
              </a:spcBef>
              <a:spcAft>
                <a:spcPct val="0"/>
              </a:spcAft>
              <a:buFont typeface="Arial" charset="0"/>
              <a:buChar char="–"/>
              <a:defRPr sz="2000" kern="1200">
                <a:solidFill>
                  <a:schemeClr val="bg1"/>
                </a:solidFill>
                <a:latin typeface="Tahoma"/>
                <a:ea typeface="+mn-ea"/>
                <a:cs typeface="Tahoma"/>
              </a:defRPr>
            </a:lvl4pPr>
            <a:lvl5pPr marL="2055813" indent="-227013" algn="l" defTabSz="912813" rtl="0" eaLnBrk="0" fontAlgn="base" hangingPunct="0">
              <a:spcBef>
                <a:spcPct val="20000"/>
              </a:spcBef>
              <a:spcAft>
                <a:spcPct val="0"/>
              </a:spcAft>
              <a:buFont typeface="Arial" charset="0"/>
              <a:buChar char="»"/>
              <a:defRPr sz="2000" kern="1200">
                <a:solidFill>
                  <a:schemeClr val="bg1"/>
                </a:solidFill>
                <a:latin typeface="Tahoma"/>
                <a:ea typeface="+mn-ea"/>
                <a:cs typeface="Tahoma"/>
              </a:defRPr>
            </a:lvl5pPr>
            <a:lvl6pPr marL="251430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53"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99"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4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0" indent="-342900">
              <a:buFont typeface="Arial" panose="020B0604020202020204" pitchFamily="34" charset="0"/>
              <a:buChar char="•"/>
            </a:pPr>
            <a:r>
              <a:rPr lang="en-US" sz="2800" dirty="0" smtClean="0">
                <a:solidFill>
                  <a:schemeClr val="tx1"/>
                </a:solidFill>
                <a:latin typeface="+mn-lt"/>
              </a:rPr>
              <a:t>Site-Specific Work Plan (SSWP)</a:t>
            </a:r>
          </a:p>
          <a:p>
            <a:pPr marL="342900" lvl="0" indent="-342900">
              <a:buFont typeface="Arial" panose="020B0604020202020204" pitchFamily="34" charset="0"/>
              <a:buChar char="•"/>
            </a:pPr>
            <a:endParaRPr lang="en-US" sz="800" dirty="0">
              <a:solidFill>
                <a:schemeClr val="tx1"/>
              </a:solidFill>
              <a:latin typeface="+mn-lt"/>
            </a:endParaRPr>
          </a:p>
          <a:p>
            <a:pPr marL="342900" lvl="0" indent="-342900">
              <a:buFont typeface="Arial" panose="020B0604020202020204" pitchFamily="34" charset="0"/>
              <a:buChar char="•"/>
            </a:pPr>
            <a:r>
              <a:rPr lang="en-US" sz="2800" dirty="0" smtClean="0">
                <a:solidFill>
                  <a:schemeClr val="tx1"/>
                </a:solidFill>
                <a:latin typeface="+mn-lt"/>
              </a:rPr>
              <a:t>Project-Specific Quality Management Plan (PSQMP)</a:t>
            </a:r>
          </a:p>
          <a:p>
            <a:pPr marL="342900" lvl="0" indent="-342900">
              <a:buFont typeface="Arial" panose="020B0604020202020204" pitchFamily="34" charset="0"/>
              <a:buChar char="•"/>
            </a:pPr>
            <a:endParaRPr lang="en-US" sz="800" dirty="0">
              <a:solidFill>
                <a:schemeClr val="tx1"/>
              </a:solidFill>
              <a:latin typeface="+mn-lt"/>
            </a:endParaRPr>
          </a:p>
          <a:p>
            <a:pPr marL="342900" lvl="0" indent="-342900">
              <a:buFont typeface="Arial" panose="020B0604020202020204" pitchFamily="34" charset="0"/>
              <a:buChar char="•"/>
            </a:pPr>
            <a:r>
              <a:rPr lang="en-US" sz="2800" dirty="0" smtClean="0">
                <a:solidFill>
                  <a:schemeClr val="tx1"/>
                </a:solidFill>
                <a:latin typeface="+mn-lt"/>
              </a:rPr>
              <a:t>Supplemental Installation Work Plan for all locations with conduit and/or duct installation</a:t>
            </a:r>
          </a:p>
          <a:p>
            <a:pPr marL="342900" lvl="0" indent="-342900">
              <a:buFont typeface="Arial" panose="020B0604020202020204" pitchFamily="34" charset="0"/>
              <a:buChar char="•"/>
            </a:pPr>
            <a:endParaRPr lang="en-US" sz="800" dirty="0">
              <a:solidFill>
                <a:schemeClr val="tx1"/>
              </a:solidFill>
              <a:latin typeface="+mn-lt"/>
            </a:endParaRPr>
          </a:p>
          <a:p>
            <a:pPr marL="342900" lvl="0" indent="-342900">
              <a:buFont typeface="Arial" panose="020B0604020202020204" pitchFamily="34" charset="0"/>
              <a:buChar char="•"/>
            </a:pPr>
            <a:r>
              <a:rPr lang="en-US" sz="2800" dirty="0" smtClean="0">
                <a:solidFill>
                  <a:schemeClr val="tx1"/>
                </a:solidFill>
                <a:latin typeface="+mn-lt"/>
              </a:rPr>
              <a:t>Detailed Primavera Cost-Loaded Project Schedule</a:t>
            </a:r>
          </a:p>
          <a:p>
            <a:pPr marL="342900" lvl="0" indent="-342900">
              <a:buFont typeface="Arial" panose="020B0604020202020204" pitchFamily="34" charset="0"/>
              <a:buChar char="•"/>
            </a:pPr>
            <a:endParaRPr lang="en-US" sz="800" dirty="0">
              <a:solidFill>
                <a:schemeClr val="tx1"/>
              </a:solidFill>
              <a:latin typeface="+mn-lt"/>
            </a:endParaRPr>
          </a:p>
          <a:p>
            <a:pPr marL="342900" indent="-342900">
              <a:buFont typeface="Arial" panose="020B0604020202020204" pitchFamily="34" charset="0"/>
              <a:buChar char="•"/>
            </a:pPr>
            <a:r>
              <a:rPr lang="en-US" sz="2800" dirty="0" smtClean="0">
                <a:solidFill>
                  <a:schemeClr val="tx1"/>
                </a:solidFill>
                <a:latin typeface="+mn-lt"/>
              </a:rPr>
              <a:t>Product &amp; Material data/catalog sheets</a:t>
            </a:r>
          </a:p>
          <a:p>
            <a:pPr marL="342900" indent="-342900">
              <a:buFont typeface="Arial" panose="020B0604020202020204" pitchFamily="34" charset="0"/>
              <a:buChar char="•"/>
            </a:pPr>
            <a:endParaRPr lang="en-US" sz="800" dirty="0" smtClean="0">
              <a:solidFill>
                <a:schemeClr val="tx1"/>
              </a:solidFill>
              <a:latin typeface="+mn-lt"/>
            </a:endParaRPr>
          </a:p>
          <a:p>
            <a:pPr marL="342900" indent="-342900">
              <a:buFont typeface="Arial" panose="020B0604020202020204" pitchFamily="34" charset="0"/>
              <a:buChar char="•"/>
            </a:pPr>
            <a:r>
              <a:rPr lang="en-US" sz="2800" dirty="0" smtClean="0">
                <a:solidFill>
                  <a:schemeClr val="tx1"/>
                </a:solidFill>
                <a:latin typeface="+mn-lt"/>
              </a:rPr>
              <a:t>Badge and RWP training requests</a:t>
            </a:r>
          </a:p>
        </p:txBody>
      </p:sp>
    </p:spTree>
    <p:extLst>
      <p:ext uri="{BB962C8B-B14F-4D97-AF65-F5344CB8AC3E}">
        <p14:creationId xmlns:p14="http://schemas.microsoft.com/office/powerpoint/2010/main" val="46555094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17650" y="530225"/>
            <a:ext cx="9220200" cy="615553"/>
          </a:xfrm>
          <a:prstGeom prst="rect">
            <a:avLst/>
          </a:prstGeom>
        </p:spPr>
        <p:txBody>
          <a:bodyPr vert="horz" wrap="square" lIns="0" tIns="0" rIns="0" bIns="0" rtlCol="0">
            <a:spAutoFit/>
          </a:bodyPr>
          <a:lstStyle/>
          <a:p>
            <a:pPr marL="2655570" marR="6350" indent="-2642870" algn="ctr">
              <a:lnSpc>
                <a:spcPct val="100000"/>
              </a:lnSpc>
            </a:pPr>
            <a:r>
              <a:rPr lang="en-US" sz="4000" b="1" dirty="0" smtClean="0">
                <a:latin typeface="+mj-lt"/>
                <a:ea typeface="Tahoma" panose="020B0604030504040204" pitchFamily="34" charset="0"/>
                <a:cs typeface="Tahoma" panose="020B0604030504040204" pitchFamily="34" charset="0"/>
              </a:rPr>
              <a:t>Site-Specific Work Plan (SSWP)</a:t>
            </a:r>
            <a:endParaRPr sz="4000" b="1" dirty="0">
              <a:latin typeface="+mj-lt"/>
              <a:ea typeface="Tahoma" panose="020B0604030504040204" pitchFamily="34" charset="0"/>
              <a:cs typeface="Tahoma" panose="020B0604030504040204" pitchFamily="34" charset="0"/>
            </a:endParaRPr>
          </a:p>
        </p:txBody>
      </p:sp>
      <p:sp>
        <p:nvSpPr>
          <p:cNvPr id="6" name="object 6"/>
          <p:cNvSpPr txBox="1">
            <a:spLocks noGrp="1"/>
          </p:cNvSpPr>
          <p:nvPr>
            <p:ph type="sldNum" sz="quarter" idx="7"/>
          </p:nvPr>
        </p:nvSpPr>
        <p:spPr>
          <a:xfrm>
            <a:off x="11118850" y="8576259"/>
            <a:ext cx="355346" cy="246221"/>
          </a:xfrm>
          <a:prstGeom prst="rect">
            <a:avLst/>
          </a:prstGeom>
        </p:spPr>
        <p:txBody>
          <a:bodyPr vert="horz" wrap="square" lIns="0" tIns="0" rIns="0" bIns="0" rtlCol="0">
            <a:spAutoFit/>
          </a:bodyPr>
          <a:lstStyle/>
          <a:p>
            <a:pPr marL="127000">
              <a:lnSpc>
                <a:spcPct val="100000"/>
              </a:lnSpc>
            </a:pPr>
            <a:fld id="{81D60167-4931-47E6-BA6A-407CBD079E47}" type="slidenum">
              <a:rPr sz="1600" spc="-10" dirty="0">
                <a:latin typeface="Calibri"/>
                <a:cs typeface="Calibri"/>
              </a:rPr>
              <a:t>63</a:t>
            </a:fld>
            <a:endParaRPr sz="1600" dirty="0">
              <a:latin typeface="Calibri"/>
              <a:cs typeface="Calibri"/>
            </a:endParaRPr>
          </a:p>
        </p:txBody>
      </p:sp>
      <p:sp>
        <p:nvSpPr>
          <p:cNvPr id="5" name="Content Placeholder 1"/>
          <p:cNvSpPr txBox="1">
            <a:spLocks/>
          </p:cNvSpPr>
          <p:nvPr/>
        </p:nvSpPr>
        <p:spPr bwMode="auto">
          <a:xfrm>
            <a:off x="1136649" y="2206625"/>
            <a:ext cx="10363201"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noAutofit/>
          </a:bodyPr>
          <a:lstStyle>
            <a:lvl1pPr marL="341313" indent="-341313" algn="l" defTabSz="912813" rtl="0" eaLnBrk="0" fontAlgn="base" hangingPunct="0">
              <a:spcBef>
                <a:spcPct val="20000"/>
              </a:spcBef>
              <a:spcAft>
                <a:spcPct val="0"/>
              </a:spcAft>
              <a:buFont typeface="Arial" charset="0"/>
              <a:buChar char="•"/>
              <a:defRPr sz="3200" kern="1200">
                <a:solidFill>
                  <a:schemeClr val="bg1"/>
                </a:solidFill>
                <a:latin typeface="Tahoma"/>
                <a:ea typeface="+mn-ea"/>
                <a:cs typeface="Tahoma"/>
              </a:defRPr>
            </a:lvl1pPr>
            <a:lvl2pPr marL="741363" indent="-284163" algn="l" defTabSz="912813" rtl="0" eaLnBrk="0" fontAlgn="base" hangingPunct="0">
              <a:spcBef>
                <a:spcPct val="20000"/>
              </a:spcBef>
              <a:spcAft>
                <a:spcPct val="0"/>
              </a:spcAft>
              <a:buFont typeface="Arial" charset="0"/>
              <a:buChar char="–"/>
              <a:defRPr sz="2800" kern="1200">
                <a:solidFill>
                  <a:schemeClr val="bg1"/>
                </a:solidFill>
                <a:latin typeface="Tahoma"/>
                <a:ea typeface="+mn-ea"/>
                <a:cs typeface="Tahoma"/>
              </a:defRPr>
            </a:lvl2pPr>
            <a:lvl3pPr marL="1141413" indent="-227013" algn="l" defTabSz="912813" rtl="0" eaLnBrk="0" fontAlgn="base" hangingPunct="0">
              <a:spcBef>
                <a:spcPct val="20000"/>
              </a:spcBef>
              <a:spcAft>
                <a:spcPct val="0"/>
              </a:spcAft>
              <a:buFont typeface="Arial" charset="0"/>
              <a:buChar char="•"/>
              <a:defRPr sz="2400" kern="1200">
                <a:solidFill>
                  <a:schemeClr val="bg1"/>
                </a:solidFill>
                <a:latin typeface="Tahoma"/>
                <a:ea typeface="+mn-ea"/>
                <a:cs typeface="Tahoma"/>
              </a:defRPr>
            </a:lvl3pPr>
            <a:lvl4pPr marL="1598613" indent="-227013" algn="l" defTabSz="912813" rtl="0" eaLnBrk="0" fontAlgn="base" hangingPunct="0">
              <a:spcBef>
                <a:spcPct val="20000"/>
              </a:spcBef>
              <a:spcAft>
                <a:spcPct val="0"/>
              </a:spcAft>
              <a:buFont typeface="Arial" charset="0"/>
              <a:buChar char="–"/>
              <a:defRPr sz="2000" kern="1200">
                <a:solidFill>
                  <a:schemeClr val="bg1"/>
                </a:solidFill>
                <a:latin typeface="Tahoma"/>
                <a:ea typeface="+mn-ea"/>
                <a:cs typeface="Tahoma"/>
              </a:defRPr>
            </a:lvl4pPr>
            <a:lvl5pPr marL="2055813" indent="-227013" algn="l" defTabSz="912813" rtl="0" eaLnBrk="0" fontAlgn="base" hangingPunct="0">
              <a:spcBef>
                <a:spcPct val="20000"/>
              </a:spcBef>
              <a:spcAft>
                <a:spcPct val="0"/>
              </a:spcAft>
              <a:buFont typeface="Arial" charset="0"/>
              <a:buChar char="»"/>
              <a:defRPr sz="2000" kern="1200">
                <a:solidFill>
                  <a:schemeClr val="bg1"/>
                </a:solidFill>
                <a:latin typeface="Tahoma"/>
                <a:ea typeface="+mn-ea"/>
                <a:cs typeface="Tahoma"/>
              </a:defRPr>
            </a:lvl5pPr>
            <a:lvl6pPr marL="251430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53"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99"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4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r>
              <a:rPr lang="en-US" sz="2400" dirty="0" smtClean="0">
                <a:solidFill>
                  <a:schemeClr val="tx1"/>
                </a:solidFill>
                <a:latin typeface="+mn-lt"/>
              </a:rPr>
              <a:t>Summary Statement section</a:t>
            </a:r>
          </a:p>
          <a:p>
            <a:pPr lvl="0"/>
            <a:r>
              <a:rPr lang="en-US" sz="2400" dirty="0" smtClean="0">
                <a:solidFill>
                  <a:schemeClr val="tx1"/>
                </a:solidFill>
                <a:latin typeface="+mn-lt"/>
              </a:rPr>
              <a:t>Description of Work</a:t>
            </a:r>
          </a:p>
          <a:p>
            <a:pPr lvl="1"/>
            <a:r>
              <a:rPr lang="en-US" sz="1800" dirty="0">
                <a:solidFill>
                  <a:schemeClr val="tx1"/>
                </a:solidFill>
                <a:latin typeface="+mn-lt"/>
              </a:rPr>
              <a:t>Detailed Scope of Work; Pre-Installation Requirements; Period </a:t>
            </a:r>
            <a:r>
              <a:rPr lang="en-US" sz="1800" dirty="0" smtClean="0">
                <a:solidFill>
                  <a:schemeClr val="tx1"/>
                </a:solidFill>
                <a:latin typeface="+mn-lt"/>
              </a:rPr>
              <a:t>of Performance</a:t>
            </a:r>
            <a:r>
              <a:rPr lang="en-US" sz="1800" dirty="0">
                <a:solidFill>
                  <a:schemeClr val="tx1"/>
                </a:solidFill>
                <a:latin typeface="+mn-lt"/>
              </a:rPr>
              <a:t>; Days &amp; Hours of Work; Mobilization and Staging; Materials; </a:t>
            </a:r>
            <a:r>
              <a:rPr lang="en-US" sz="1800" dirty="0" smtClean="0">
                <a:solidFill>
                  <a:schemeClr val="tx1"/>
                </a:solidFill>
                <a:latin typeface="+mn-lt"/>
              </a:rPr>
              <a:t>Deliverables</a:t>
            </a:r>
            <a:r>
              <a:rPr lang="en-US" sz="1800" dirty="0">
                <a:solidFill>
                  <a:schemeClr val="tx1"/>
                </a:solidFill>
                <a:latin typeface="+mn-lt"/>
              </a:rPr>
              <a:t>; Repairs on event of damage</a:t>
            </a:r>
            <a:endParaRPr lang="en-US" sz="1800" dirty="0" smtClean="0">
              <a:solidFill>
                <a:schemeClr val="tx1"/>
              </a:solidFill>
              <a:latin typeface="+mn-lt"/>
            </a:endParaRPr>
          </a:p>
          <a:p>
            <a:pPr lvl="0"/>
            <a:r>
              <a:rPr lang="en-US" sz="2400" dirty="0" smtClean="0">
                <a:solidFill>
                  <a:schemeClr val="tx1"/>
                </a:solidFill>
                <a:latin typeface="+mn-lt"/>
              </a:rPr>
              <a:t>Work Location and Power Outage</a:t>
            </a:r>
          </a:p>
          <a:p>
            <a:pPr lvl="1"/>
            <a:r>
              <a:rPr lang="en-US" sz="1800" dirty="0">
                <a:solidFill>
                  <a:schemeClr val="tx1"/>
                </a:solidFill>
                <a:latin typeface="+mn-lt"/>
              </a:rPr>
              <a:t>Detailed power outage and LOTO </a:t>
            </a:r>
            <a:r>
              <a:rPr lang="en-US" sz="1800" dirty="0" smtClean="0">
                <a:solidFill>
                  <a:schemeClr val="tx1"/>
                </a:solidFill>
                <a:latin typeface="+mn-lt"/>
              </a:rPr>
              <a:t>procedure, detailed </a:t>
            </a:r>
            <a:r>
              <a:rPr lang="en-US" sz="1800" dirty="0">
                <a:solidFill>
                  <a:schemeClr val="tx1"/>
                </a:solidFill>
                <a:latin typeface="+mn-lt"/>
              </a:rPr>
              <a:t>work location </a:t>
            </a:r>
            <a:r>
              <a:rPr lang="en-US" sz="1800" dirty="0" smtClean="0">
                <a:solidFill>
                  <a:schemeClr val="tx1"/>
                </a:solidFill>
                <a:latin typeface="+mn-lt"/>
              </a:rPr>
              <a:t>description</a:t>
            </a:r>
          </a:p>
          <a:p>
            <a:pPr lvl="0"/>
            <a:r>
              <a:rPr lang="en-US" sz="2400" dirty="0" smtClean="0">
                <a:solidFill>
                  <a:schemeClr val="tx1"/>
                </a:solidFill>
                <a:latin typeface="+mn-lt"/>
              </a:rPr>
              <a:t>Project Dates/Support/Equipment Section</a:t>
            </a:r>
          </a:p>
          <a:p>
            <a:pPr lvl="0"/>
            <a:r>
              <a:rPr lang="en-US" sz="2400" dirty="0" smtClean="0">
                <a:solidFill>
                  <a:schemeClr val="tx1"/>
                </a:solidFill>
                <a:latin typeface="+mn-lt"/>
              </a:rPr>
              <a:t>Safety Plan</a:t>
            </a:r>
          </a:p>
          <a:p>
            <a:pPr lvl="1"/>
            <a:r>
              <a:rPr lang="en-US" sz="1800" dirty="0">
                <a:solidFill>
                  <a:schemeClr val="tx1"/>
                </a:solidFill>
                <a:latin typeface="+mn-lt"/>
              </a:rPr>
              <a:t>General Regulatory and Safety Requirements; Job Hazard Analysis; Confined </a:t>
            </a:r>
            <a:r>
              <a:rPr lang="en-US" sz="1800" dirty="0" smtClean="0">
                <a:solidFill>
                  <a:schemeClr val="tx1"/>
                </a:solidFill>
                <a:latin typeface="+mn-lt"/>
              </a:rPr>
              <a:t>Space</a:t>
            </a:r>
            <a:r>
              <a:rPr lang="en-US" sz="1800" dirty="0">
                <a:solidFill>
                  <a:schemeClr val="tx1"/>
                </a:solidFill>
                <a:latin typeface="+mn-lt"/>
              </a:rPr>
              <a:t>; </a:t>
            </a:r>
            <a:r>
              <a:rPr lang="en-US" sz="1800" dirty="0" smtClean="0">
                <a:solidFill>
                  <a:schemeClr val="tx1"/>
                </a:solidFill>
                <a:latin typeface="+mn-lt"/>
              </a:rPr>
              <a:t>Fall </a:t>
            </a:r>
            <a:r>
              <a:rPr lang="en-US" sz="1800" dirty="0">
                <a:solidFill>
                  <a:schemeClr val="tx1"/>
                </a:solidFill>
                <a:latin typeface="+mn-lt"/>
              </a:rPr>
              <a:t>Protection; Installation inside the battery &amp; ELES rooms; Core </a:t>
            </a:r>
            <a:r>
              <a:rPr lang="en-US" sz="1800" dirty="0" smtClean="0">
                <a:solidFill>
                  <a:schemeClr val="tx1"/>
                </a:solidFill>
                <a:latin typeface="+mn-lt"/>
              </a:rPr>
              <a:t>drilling</a:t>
            </a:r>
            <a:r>
              <a:rPr lang="en-US" sz="1800" dirty="0">
                <a:solidFill>
                  <a:schemeClr val="tx1"/>
                </a:solidFill>
                <a:latin typeface="+mn-lt"/>
              </a:rPr>
              <a:t>, saw cutting </a:t>
            </a:r>
            <a:r>
              <a:rPr lang="en-US" sz="1800" dirty="0" smtClean="0">
                <a:solidFill>
                  <a:schemeClr val="tx1"/>
                </a:solidFill>
                <a:latin typeface="+mn-lt"/>
              </a:rPr>
              <a:t>and trenching</a:t>
            </a:r>
            <a:r>
              <a:rPr lang="en-US" sz="1800" dirty="0">
                <a:solidFill>
                  <a:schemeClr val="tx1"/>
                </a:solidFill>
                <a:latin typeface="+mn-lt"/>
              </a:rPr>
              <a:t>; Electrical Protection; Hazardous Materials; </a:t>
            </a:r>
            <a:r>
              <a:rPr lang="en-US" sz="1800" dirty="0" smtClean="0">
                <a:solidFill>
                  <a:schemeClr val="tx1"/>
                </a:solidFill>
                <a:latin typeface="+mn-lt"/>
              </a:rPr>
              <a:t>Public </a:t>
            </a:r>
            <a:r>
              <a:rPr lang="en-US" sz="1800" dirty="0">
                <a:solidFill>
                  <a:schemeClr val="tx1"/>
                </a:solidFill>
                <a:latin typeface="+mn-lt"/>
              </a:rPr>
              <a:t>and Passenger Protection; Fire Safety; Clothing and Personal Protective </a:t>
            </a:r>
            <a:r>
              <a:rPr lang="en-US" sz="1800" dirty="0" smtClean="0">
                <a:solidFill>
                  <a:schemeClr val="tx1"/>
                </a:solidFill>
                <a:latin typeface="+mn-lt"/>
              </a:rPr>
              <a:t>Equipment</a:t>
            </a:r>
          </a:p>
          <a:p>
            <a:pPr lvl="0"/>
            <a:r>
              <a:rPr lang="en-US" sz="2400" dirty="0" smtClean="0">
                <a:solidFill>
                  <a:schemeClr val="tx1"/>
                </a:solidFill>
                <a:latin typeface="+mn-lt"/>
              </a:rPr>
              <a:t>Work Activity Schedule</a:t>
            </a:r>
          </a:p>
          <a:p>
            <a:pPr lvl="1"/>
            <a:r>
              <a:rPr lang="en-US" sz="1800" dirty="0" smtClean="0">
                <a:solidFill>
                  <a:schemeClr val="tx1"/>
                </a:solidFill>
                <a:latin typeface="+mn-lt"/>
              </a:rPr>
              <a:t>Critical milestones; contingency plan</a:t>
            </a:r>
          </a:p>
          <a:p>
            <a:pPr lvl="0"/>
            <a:r>
              <a:rPr lang="en-US" sz="2400" dirty="0" smtClean="0">
                <a:solidFill>
                  <a:schemeClr val="tx1"/>
                </a:solidFill>
                <a:latin typeface="+mn-lt"/>
              </a:rPr>
              <a:t>Worksite Contacts Section</a:t>
            </a:r>
          </a:p>
          <a:p>
            <a:pPr lvl="0"/>
            <a:r>
              <a:rPr lang="en-US" sz="2400" dirty="0" smtClean="0">
                <a:solidFill>
                  <a:schemeClr val="tx1"/>
                </a:solidFill>
                <a:latin typeface="+mn-lt"/>
              </a:rPr>
              <a:t>Supporting Documents</a:t>
            </a:r>
          </a:p>
          <a:p>
            <a:pPr lvl="1"/>
            <a:r>
              <a:rPr lang="en-US" sz="1800" dirty="0">
                <a:solidFill>
                  <a:schemeClr val="tx1"/>
                </a:solidFill>
                <a:latin typeface="+mn-lt"/>
              </a:rPr>
              <a:t>Drawings; Project Schedule; Company Safety Plan; 	</a:t>
            </a:r>
            <a:r>
              <a:rPr lang="en-US" sz="1800" dirty="0" smtClean="0">
                <a:solidFill>
                  <a:schemeClr val="tx1"/>
                </a:solidFill>
                <a:latin typeface="+mn-lt"/>
              </a:rPr>
              <a:t>Supplemental </a:t>
            </a:r>
            <a:r>
              <a:rPr lang="en-US" sz="1800" dirty="0">
                <a:solidFill>
                  <a:schemeClr val="tx1"/>
                </a:solidFill>
                <a:latin typeface="+mn-lt"/>
              </a:rPr>
              <a:t>raceways installation work </a:t>
            </a:r>
            <a:r>
              <a:rPr lang="en-US" sz="1800" dirty="0" smtClean="0">
                <a:solidFill>
                  <a:schemeClr val="tx1"/>
                </a:solidFill>
                <a:latin typeface="+mn-lt"/>
              </a:rPr>
              <a:t>plan</a:t>
            </a:r>
          </a:p>
          <a:p>
            <a:pPr marL="342900" lvl="0" indent="-342900">
              <a:buFont typeface="Arial" panose="020B0604020202020204" pitchFamily="34" charset="0"/>
              <a:buChar char="•"/>
            </a:pPr>
            <a:endParaRPr lang="en-US" sz="2800" dirty="0" smtClean="0">
              <a:solidFill>
                <a:schemeClr val="tx1"/>
              </a:solidFill>
              <a:latin typeface="+mn-lt"/>
            </a:endParaRPr>
          </a:p>
        </p:txBody>
      </p:sp>
    </p:spTree>
    <p:extLst>
      <p:ext uri="{BB962C8B-B14F-4D97-AF65-F5344CB8AC3E}">
        <p14:creationId xmlns:p14="http://schemas.microsoft.com/office/powerpoint/2010/main" val="312543338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17650" y="530225"/>
            <a:ext cx="9220200" cy="615553"/>
          </a:xfrm>
          <a:prstGeom prst="rect">
            <a:avLst/>
          </a:prstGeom>
        </p:spPr>
        <p:txBody>
          <a:bodyPr vert="horz" wrap="square" lIns="0" tIns="0" rIns="0" bIns="0" rtlCol="0">
            <a:spAutoFit/>
          </a:bodyPr>
          <a:lstStyle/>
          <a:p>
            <a:pPr marL="2655570" marR="6350" indent="-2642870" algn="ctr">
              <a:lnSpc>
                <a:spcPct val="100000"/>
              </a:lnSpc>
            </a:pPr>
            <a:r>
              <a:rPr lang="en-US" sz="4000" b="1" dirty="0" smtClean="0">
                <a:latin typeface="+mj-lt"/>
                <a:ea typeface="Tahoma" panose="020B0604030504040204" pitchFamily="34" charset="0"/>
                <a:cs typeface="Tahoma" panose="020B0604030504040204" pitchFamily="34" charset="0"/>
              </a:rPr>
              <a:t>Supplemental Installation Work Plans</a:t>
            </a:r>
            <a:endParaRPr sz="4000" b="1" dirty="0">
              <a:latin typeface="+mj-lt"/>
              <a:ea typeface="Tahoma" panose="020B0604030504040204" pitchFamily="34" charset="0"/>
              <a:cs typeface="Tahoma" panose="020B0604030504040204" pitchFamily="34" charset="0"/>
            </a:endParaRPr>
          </a:p>
        </p:txBody>
      </p:sp>
      <p:sp>
        <p:nvSpPr>
          <p:cNvPr id="6" name="object 6"/>
          <p:cNvSpPr txBox="1">
            <a:spLocks noGrp="1"/>
          </p:cNvSpPr>
          <p:nvPr>
            <p:ph type="sldNum" sz="quarter" idx="7"/>
          </p:nvPr>
        </p:nvSpPr>
        <p:spPr>
          <a:xfrm>
            <a:off x="11118850" y="8576259"/>
            <a:ext cx="355346" cy="246221"/>
          </a:xfrm>
          <a:prstGeom prst="rect">
            <a:avLst/>
          </a:prstGeom>
        </p:spPr>
        <p:txBody>
          <a:bodyPr vert="horz" wrap="square" lIns="0" tIns="0" rIns="0" bIns="0" rtlCol="0">
            <a:spAutoFit/>
          </a:bodyPr>
          <a:lstStyle/>
          <a:p>
            <a:pPr marL="127000">
              <a:lnSpc>
                <a:spcPct val="100000"/>
              </a:lnSpc>
            </a:pPr>
            <a:fld id="{81D60167-4931-47E6-BA6A-407CBD079E47}" type="slidenum">
              <a:rPr sz="1600" spc="-10" dirty="0">
                <a:latin typeface="Calibri"/>
                <a:cs typeface="Calibri"/>
              </a:rPr>
              <a:t>64</a:t>
            </a:fld>
            <a:endParaRPr sz="1600" dirty="0">
              <a:latin typeface="Calibri"/>
              <a:cs typeface="Calibri"/>
            </a:endParaRPr>
          </a:p>
        </p:txBody>
      </p:sp>
      <p:sp>
        <p:nvSpPr>
          <p:cNvPr id="5" name="Content Placeholder 1"/>
          <p:cNvSpPr txBox="1">
            <a:spLocks/>
          </p:cNvSpPr>
          <p:nvPr/>
        </p:nvSpPr>
        <p:spPr bwMode="auto">
          <a:xfrm>
            <a:off x="1136649" y="2206625"/>
            <a:ext cx="10363201"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noAutofit/>
          </a:bodyPr>
          <a:lstStyle>
            <a:lvl1pPr marL="341313" indent="-341313" algn="l" defTabSz="912813" rtl="0" eaLnBrk="0" fontAlgn="base" hangingPunct="0">
              <a:spcBef>
                <a:spcPct val="20000"/>
              </a:spcBef>
              <a:spcAft>
                <a:spcPct val="0"/>
              </a:spcAft>
              <a:buFont typeface="Arial" charset="0"/>
              <a:buChar char="•"/>
              <a:defRPr sz="3200" kern="1200">
                <a:solidFill>
                  <a:schemeClr val="bg1"/>
                </a:solidFill>
                <a:latin typeface="Tahoma"/>
                <a:ea typeface="+mn-ea"/>
                <a:cs typeface="Tahoma"/>
              </a:defRPr>
            </a:lvl1pPr>
            <a:lvl2pPr marL="741363" indent="-284163" algn="l" defTabSz="912813" rtl="0" eaLnBrk="0" fontAlgn="base" hangingPunct="0">
              <a:spcBef>
                <a:spcPct val="20000"/>
              </a:spcBef>
              <a:spcAft>
                <a:spcPct val="0"/>
              </a:spcAft>
              <a:buFont typeface="Arial" charset="0"/>
              <a:buChar char="–"/>
              <a:defRPr sz="2800" kern="1200">
                <a:solidFill>
                  <a:schemeClr val="bg1"/>
                </a:solidFill>
                <a:latin typeface="Tahoma"/>
                <a:ea typeface="+mn-ea"/>
                <a:cs typeface="Tahoma"/>
              </a:defRPr>
            </a:lvl2pPr>
            <a:lvl3pPr marL="1141413" indent="-227013" algn="l" defTabSz="912813" rtl="0" eaLnBrk="0" fontAlgn="base" hangingPunct="0">
              <a:spcBef>
                <a:spcPct val="20000"/>
              </a:spcBef>
              <a:spcAft>
                <a:spcPct val="0"/>
              </a:spcAft>
              <a:buFont typeface="Arial" charset="0"/>
              <a:buChar char="•"/>
              <a:defRPr sz="2400" kern="1200">
                <a:solidFill>
                  <a:schemeClr val="bg1"/>
                </a:solidFill>
                <a:latin typeface="Tahoma"/>
                <a:ea typeface="+mn-ea"/>
                <a:cs typeface="Tahoma"/>
              </a:defRPr>
            </a:lvl3pPr>
            <a:lvl4pPr marL="1598613" indent="-227013" algn="l" defTabSz="912813" rtl="0" eaLnBrk="0" fontAlgn="base" hangingPunct="0">
              <a:spcBef>
                <a:spcPct val="20000"/>
              </a:spcBef>
              <a:spcAft>
                <a:spcPct val="0"/>
              </a:spcAft>
              <a:buFont typeface="Arial" charset="0"/>
              <a:buChar char="–"/>
              <a:defRPr sz="2000" kern="1200">
                <a:solidFill>
                  <a:schemeClr val="bg1"/>
                </a:solidFill>
                <a:latin typeface="Tahoma"/>
                <a:ea typeface="+mn-ea"/>
                <a:cs typeface="Tahoma"/>
              </a:defRPr>
            </a:lvl4pPr>
            <a:lvl5pPr marL="2055813" indent="-227013" algn="l" defTabSz="912813" rtl="0" eaLnBrk="0" fontAlgn="base" hangingPunct="0">
              <a:spcBef>
                <a:spcPct val="20000"/>
              </a:spcBef>
              <a:spcAft>
                <a:spcPct val="0"/>
              </a:spcAft>
              <a:buFont typeface="Arial" charset="0"/>
              <a:buChar char="»"/>
              <a:defRPr sz="2000" kern="1200">
                <a:solidFill>
                  <a:schemeClr val="bg1"/>
                </a:solidFill>
                <a:latin typeface="Tahoma"/>
                <a:ea typeface="+mn-ea"/>
                <a:cs typeface="Tahoma"/>
              </a:defRPr>
            </a:lvl5pPr>
            <a:lvl6pPr marL="251430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53"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99"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4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r>
              <a:rPr lang="en-US" sz="2800" dirty="0">
                <a:solidFill>
                  <a:schemeClr val="tx1"/>
                </a:solidFill>
                <a:latin typeface="+mn-lt"/>
              </a:rPr>
              <a:t>Contractor-submitted </a:t>
            </a:r>
            <a:r>
              <a:rPr lang="en-US" sz="2800" dirty="0" smtClean="0">
                <a:solidFill>
                  <a:schemeClr val="tx1"/>
                </a:solidFill>
                <a:latin typeface="+mn-lt"/>
              </a:rPr>
              <a:t>Supplemental Installation </a:t>
            </a:r>
            <a:r>
              <a:rPr lang="en-US" sz="2800" dirty="0">
                <a:solidFill>
                  <a:schemeClr val="tx1"/>
                </a:solidFill>
                <a:latin typeface="+mn-lt"/>
              </a:rPr>
              <a:t>W</a:t>
            </a:r>
            <a:r>
              <a:rPr lang="en-US" sz="2800" dirty="0" smtClean="0">
                <a:solidFill>
                  <a:schemeClr val="tx1"/>
                </a:solidFill>
                <a:latin typeface="+mn-lt"/>
              </a:rPr>
              <a:t>ork </a:t>
            </a:r>
            <a:r>
              <a:rPr lang="en-US" sz="2800" dirty="0">
                <a:solidFill>
                  <a:schemeClr val="tx1"/>
                </a:solidFill>
                <a:latin typeface="+mn-lt"/>
              </a:rPr>
              <a:t>P</a:t>
            </a:r>
            <a:r>
              <a:rPr lang="en-US" sz="2800" dirty="0" smtClean="0">
                <a:solidFill>
                  <a:schemeClr val="tx1"/>
                </a:solidFill>
                <a:latin typeface="+mn-lt"/>
              </a:rPr>
              <a:t>lans </a:t>
            </a:r>
            <a:r>
              <a:rPr lang="en-US" sz="2800" dirty="0">
                <a:solidFill>
                  <a:schemeClr val="tx1"/>
                </a:solidFill>
                <a:latin typeface="+mn-lt"/>
              </a:rPr>
              <a:t>for all locations </a:t>
            </a:r>
            <a:r>
              <a:rPr lang="en-US" sz="2800" dirty="0" smtClean="0">
                <a:solidFill>
                  <a:schemeClr val="tx1"/>
                </a:solidFill>
                <a:latin typeface="+mn-lt"/>
              </a:rPr>
              <a:t>requiring conduit and/or duct must include:</a:t>
            </a:r>
            <a:endParaRPr lang="en-US" sz="2800" dirty="0">
              <a:solidFill>
                <a:schemeClr val="tx1"/>
              </a:solidFill>
              <a:latin typeface="+mn-lt"/>
            </a:endParaRPr>
          </a:p>
          <a:p>
            <a:pPr marL="800100" lvl="1" indent="-342900">
              <a:spcBef>
                <a:spcPts val="600"/>
              </a:spcBef>
              <a:buFont typeface="Arial" panose="020B0604020202020204" pitchFamily="34" charset="0"/>
              <a:buChar char="•"/>
            </a:pPr>
            <a:r>
              <a:rPr lang="en-US" sz="2400" dirty="0">
                <a:solidFill>
                  <a:schemeClr val="tx1"/>
                </a:solidFill>
                <a:latin typeface="+mn-lt"/>
                <a:ea typeface="Times New Roman" panose="02020603050405020304" pitchFamily="18" charset="0"/>
              </a:rPr>
              <a:t>Work </a:t>
            </a:r>
            <a:r>
              <a:rPr lang="en-US" sz="2400" dirty="0" smtClean="0">
                <a:solidFill>
                  <a:schemeClr val="tx1"/>
                </a:solidFill>
                <a:latin typeface="+mn-lt"/>
                <a:ea typeface="Times New Roman" panose="02020603050405020304" pitchFamily="18" charset="0"/>
              </a:rPr>
              <a:t>description</a:t>
            </a:r>
          </a:p>
          <a:p>
            <a:pPr marL="800100" lvl="1" indent="-342900">
              <a:spcBef>
                <a:spcPts val="600"/>
              </a:spcBef>
              <a:buFont typeface="Arial" panose="020B0604020202020204" pitchFamily="34" charset="0"/>
              <a:buChar char="•"/>
            </a:pPr>
            <a:endParaRPr lang="en-US" sz="800" dirty="0">
              <a:solidFill>
                <a:schemeClr val="tx1"/>
              </a:solidFill>
              <a:latin typeface="+mn-lt"/>
              <a:ea typeface="Times New Roman" panose="02020603050405020304" pitchFamily="18" charset="0"/>
            </a:endParaRPr>
          </a:p>
          <a:p>
            <a:pPr marL="800100" lvl="1" indent="-342900">
              <a:spcBef>
                <a:spcPts val="600"/>
              </a:spcBef>
              <a:buFont typeface="Arial" panose="020B0604020202020204" pitchFamily="34" charset="0"/>
              <a:buChar char="•"/>
            </a:pPr>
            <a:r>
              <a:rPr lang="en-US" sz="2400" dirty="0">
                <a:solidFill>
                  <a:schemeClr val="tx1"/>
                </a:solidFill>
                <a:latin typeface="+mn-lt"/>
                <a:ea typeface="Times New Roman" panose="02020603050405020304" pitchFamily="18" charset="0"/>
              </a:rPr>
              <a:t>Schematics of raceway pathways, core drills, and other transitions </a:t>
            </a:r>
            <a:endParaRPr lang="en-US" sz="2400" dirty="0" smtClean="0">
              <a:solidFill>
                <a:schemeClr val="tx1"/>
              </a:solidFill>
              <a:latin typeface="+mn-lt"/>
              <a:ea typeface="Times New Roman" panose="02020603050405020304" pitchFamily="18" charset="0"/>
            </a:endParaRPr>
          </a:p>
          <a:p>
            <a:pPr marL="800100" lvl="1" indent="-342900">
              <a:spcBef>
                <a:spcPts val="600"/>
              </a:spcBef>
              <a:buFont typeface="Arial" panose="020B0604020202020204" pitchFamily="34" charset="0"/>
              <a:buChar char="•"/>
            </a:pPr>
            <a:endParaRPr lang="en-US" sz="800" dirty="0">
              <a:solidFill>
                <a:schemeClr val="tx1"/>
              </a:solidFill>
              <a:latin typeface="+mn-lt"/>
              <a:ea typeface="Times New Roman" panose="02020603050405020304" pitchFamily="18" charset="0"/>
            </a:endParaRPr>
          </a:p>
          <a:p>
            <a:pPr marL="800100" lvl="1" indent="-342900">
              <a:spcBef>
                <a:spcPts val="600"/>
              </a:spcBef>
              <a:buFont typeface="Arial" panose="020B0604020202020204" pitchFamily="34" charset="0"/>
              <a:buChar char="•"/>
            </a:pPr>
            <a:r>
              <a:rPr lang="en-US" sz="2400" dirty="0">
                <a:solidFill>
                  <a:schemeClr val="tx1"/>
                </a:solidFill>
                <a:latin typeface="+mn-lt"/>
                <a:ea typeface="Times New Roman" panose="02020603050405020304" pitchFamily="18" charset="0"/>
              </a:rPr>
              <a:t>Confirmation of adherence to WMATA requirements for saw cutting, drilling, trenching, duct/conduit installation, and floor </a:t>
            </a:r>
            <a:r>
              <a:rPr lang="en-US" sz="2400" dirty="0" smtClean="0">
                <a:solidFill>
                  <a:schemeClr val="tx1"/>
                </a:solidFill>
                <a:latin typeface="+mn-lt"/>
                <a:ea typeface="Times New Roman" panose="02020603050405020304" pitchFamily="18" charset="0"/>
              </a:rPr>
              <a:t>restoration</a:t>
            </a:r>
          </a:p>
          <a:p>
            <a:pPr marL="800100" lvl="1" indent="-342900">
              <a:spcBef>
                <a:spcPts val="600"/>
              </a:spcBef>
              <a:buFont typeface="Arial" panose="020B0604020202020204" pitchFamily="34" charset="0"/>
              <a:buChar char="•"/>
            </a:pPr>
            <a:endParaRPr lang="en-US" sz="800" dirty="0">
              <a:solidFill>
                <a:schemeClr val="tx1"/>
              </a:solidFill>
              <a:latin typeface="+mn-lt"/>
              <a:ea typeface="Times New Roman" panose="02020603050405020304" pitchFamily="18" charset="0"/>
            </a:endParaRPr>
          </a:p>
          <a:p>
            <a:pPr marL="800100" lvl="1" indent="-342900">
              <a:spcBef>
                <a:spcPts val="600"/>
              </a:spcBef>
              <a:buFont typeface="Arial" panose="020B0604020202020204" pitchFamily="34" charset="0"/>
              <a:buChar char="•"/>
            </a:pPr>
            <a:r>
              <a:rPr lang="en-US" sz="2400" dirty="0">
                <a:solidFill>
                  <a:schemeClr val="tx1"/>
                </a:solidFill>
                <a:latin typeface="+mn-lt"/>
                <a:ea typeface="Times New Roman" panose="02020603050405020304" pitchFamily="18" charset="0"/>
              </a:rPr>
              <a:t>Scanning </a:t>
            </a:r>
            <a:r>
              <a:rPr lang="en-US" sz="2400" dirty="0" smtClean="0">
                <a:solidFill>
                  <a:schemeClr val="tx1"/>
                </a:solidFill>
                <a:latin typeface="+mn-lt"/>
                <a:ea typeface="Times New Roman" panose="02020603050405020304" pitchFamily="18" charset="0"/>
              </a:rPr>
              <a:t>reports</a:t>
            </a:r>
          </a:p>
          <a:p>
            <a:pPr marL="800100" lvl="1" indent="-342900">
              <a:spcBef>
                <a:spcPts val="600"/>
              </a:spcBef>
              <a:buFont typeface="Arial" panose="020B0604020202020204" pitchFamily="34" charset="0"/>
              <a:buChar char="•"/>
            </a:pPr>
            <a:endParaRPr lang="en-US" sz="800" dirty="0">
              <a:solidFill>
                <a:schemeClr val="tx1"/>
              </a:solidFill>
              <a:latin typeface="+mn-lt"/>
              <a:ea typeface="Times New Roman" panose="02020603050405020304" pitchFamily="18" charset="0"/>
            </a:endParaRPr>
          </a:p>
          <a:p>
            <a:pPr marL="800100" lvl="1" indent="-342900">
              <a:spcBef>
                <a:spcPts val="600"/>
              </a:spcBef>
              <a:buFont typeface="Arial" panose="020B0604020202020204" pitchFamily="34" charset="0"/>
              <a:buChar char="•"/>
            </a:pPr>
            <a:r>
              <a:rPr lang="en-US" sz="2400" dirty="0">
                <a:solidFill>
                  <a:schemeClr val="tx1"/>
                </a:solidFill>
                <a:latin typeface="+mn-lt"/>
              </a:rPr>
              <a:t>List of tools and materials to be </a:t>
            </a:r>
            <a:r>
              <a:rPr lang="en-US" sz="2400" dirty="0" smtClean="0">
                <a:solidFill>
                  <a:schemeClr val="tx1"/>
                </a:solidFill>
                <a:latin typeface="+mn-lt"/>
              </a:rPr>
              <a:t>used</a:t>
            </a:r>
          </a:p>
          <a:p>
            <a:pPr marL="800100" lvl="1" indent="-342900">
              <a:spcBef>
                <a:spcPts val="600"/>
              </a:spcBef>
              <a:buFont typeface="Arial" panose="020B0604020202020204" pitchFamily="34" charset="0"/>
              <a:buChar char="•"/>
            </a:pPr>
            <a:endParaRPr lang="en-US" sz="800" dirty="0">
              <a:solidFill>
                <a:schemeClr val="tx1"/>
              </a:solidFill>
              <a:latin typeface="+mn-lt"/>
            </a:endParaRPr>
          </a:p>
          <a:p>
            <a:pPr marL="800100" lvl="1" indent="-342900">
              <a:spcBef>
                <a:spcPts val="600"/>
              </a:spcBef>
              <a:buFont typeface="Arial" panose="020B0604020202020204" pitchFamily="34" charset="0"/>
              <a:buChar char="•"/>
            </a:pPr>
            <a:r>
              <a:rPr lang="en-US" sz="2400" dirty="0">
                <a:solidFill>
                  <a:schemeClr val="tx1"/>
                </a:solidFill>
                <a:latin typeface="+mn-lt"/>
              </a:rPr>
              <a:t>Verification of Personal Protection Equipment (PPE</a:t>
            </a:r>
            <a:r>
              <a:rPr lang="en-US" sz="2400" dirty="0" smtClean="0">
                <a:solidFill>
                  <a:schemeClr val="tx1"/>
                </a:solidFill>
                <a:latin typeface="+mn-lt"/>
              </a:rPr>
              <a:t>)</a:t>
            </a:r>
          </a:p>
          <a:p>
            <a:pPr marL="800100" lvl="1" indent="-342900">
              <a:spcBef>
                <a:spcPts val="600"/>
              </a:spcBef>
              <a:buFont typeface="Arial" panose="020B0604020202020204" pitchFamily="34" charset="0"/>
              <a:buChar char="•"/>
            </a:pPr>
            <a:endParaRPr lang="en-US" sz="800" dirty="0">
              <a:solidFill>
                <a:schemeClr val="tx1"/>
              </a:solidFill>
              <a:latin typeface="+mn-lt"/>
            </a:endParaRPr>
          </a:p>
          <a:p>
            <a:pPr marL="800100" lvl="1" indent="-342900">
              <a:spcBef>
                <a:spcPts val="600"/>
              </a:spcBef>
              <a:buFont typeface="Arial" panose="020B0604020202020204" pitchFamily="34" charset="0"/>
              <a:buChar char="•"/>
            </a:pPr>
            <a:r>
              <a:rPr lang="en-US" sz="2400" dirty="0">
                <a:solidFill>
                  <a:schemeClr val="tx1"/>
                </a:solidFill>
                <a:latin typeface="+mn-lt"/>
                <a:ea typeface="Times New Roman" panose="02020603050405020304" pitchFamily="18" charset="0"/>
              </a:rPr>
              <a:t>Trench covering and WMATA equipment protection </a:t>
            </a:r>
            <a:r>
              <a:rPr lang="en-US" sz="2400" dirty="0" smtClean="0">
                <a:solidFill>
                  <a:schemeClr val="tx1"/>
                </a:solidFill>
                <a:latin typeface="+mn-lt"/>
                <a:ea typeface="Times New Roman" panose="02020603050405020304" pitchFamily="18" charset="0"/>
              </a:rPr>
              <a:t>approach</a:t>
            </a:r>
          </a:p>
          <a:p>
            <a:pPr marL="800100" lvl="1" indent="-342900">
              <a:spcBef>
                <a:spcPts val="600"/>
              </a:spcBef>
              <a:buFont typeface="Arial" panose="020B0604020202020204" pitchFamily="34" charset="0"/>
              <a:buChar char="•"/>
            </a:pPr>
            <a:endParaRPr lang="en-US" sz="800" dirty="0">
              <a:solidFill>
                <a:schemeClr val="tx1"/>
              </a:solidFill>
              <a:latin typeface="+mn-lt"/>
            </a:endParaRPr>
          </a:p>
          <a:p>
            <a:pPr marL="800100" lvl="1" indent="-342900">
              <a:spcBef>
                <a:spcPts val="600"/>
              </a:spcBef>
              <a:buFont typeface="Arial" panose="020B0604020202020204" pitchFamily="34" charset="0"/>
              <a:buChar char="•"/>
            </a:pPr>
            <a:r>
              <a:rPr lang="en-US" sz="2400" dirty="0">
                <a:solidFill>
                  <a:schemeClr val="tx1"/>
                </a:solidFill>
                <a:latin typeface="+mn-lt"/>
              </a:rPr>
              <a:t>Site clean-up approach</a:t>
            </a:r>
          </a:p>
          <a:p>
            <a:pPr marL="342900" lvl="0" indent="-342900">
              <a:buFont typeface="Arial" panose="020B0604020202020204" pitchFamily="34" charset="0"/>
              <a:buChar char="•"/>
            </a:pPr>
            <a:endParaRPr lang="en-US" sz="2800" dirty="0" smtClean="0">
              <a:solidFill>
                <a:schemeClr val="tx1"/>
              </a:solidFill>
              <a:latin typeface="+mn-lt"/>
            </a:endParaRPr>
          </a:p>
        </p:txBody>
      </p:sp>
    </p:spTree>
    <p:extLst>
      <p:ext uri="{BB962C8B-B14F-4D97-AF65-F5344CB8AC3E}">
        <p14:creationId xmlns:p14="http://schemas.microsoft.com/office/powerpoint/2010/main" val="318334451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17650" y="530225"/>
            <a:ext cx="9220200" cy="615553"/>
          </a:xfrm>
          <a:prstGeom prst="rect">
            <a:avLst/>
          </a:prstGeom>
        </p:spPr>
        <p:txBody>
          <a:bodyPr vert="horz" wrap="square" lIns="0" tIns="0" rIns="0" bIns="0" rtlCol="0">
            <a:spAutoFit/>
          </a:bodyPr>
          <a:lstStyle/>
          <a:p>
            <a:pPr marL="2655570" marR="6350" indent="-2642870" algn="ctr">
              <a:lnSpc>
                <a:spcPct val="100000"/>
              </a:lnSpc>
            </a:pPr>
            <a:r>
              <a:rPr lang="en-US" sz="4000" b="1" dirty="0" smtClean="0">
                <a:latin typeface="+mj-lt"/>
                <a:ea typeface="Tahoma" panose="020B0604030504040204" pitchFamily="34" charset="0"/>
                <a:cs typeface="Tahoma" panose="020B0604030504040204" pitchFamily="34" charset="0"/>
              </a:rPr>
              <a:t>Construction Submittals</a:t>
            </a:r>
            <a:endParaRPr sz="4000" b="1" dirty="0">
              <a:latin typeface="+mj-lt"/>
              <a:ea typeface="Tahoma" panose="020B0604030504040204" pitchFamily="34" charset="0"/>
              <a:cs typeface="Tahoma" panose="020B0604030504040204" pitchFamily="34" charset="0"/>
            </a:endParaRPr>
          </a:p>
        </p:txBody>
      </p:sp>
      <p:sp>
        <p:nvSpPr>
          <p:cNvPr id="6" name="object 6"/>
          <p:cNvSpPr txBox="1">
            <a:spLocks noGrp="1"/>
          </p:cNvSpPr>
          <p:nvPr>
            <p:ph type="sldNum" sz="quarter" idx="7"/>
          </p:nvPr>
        </p:nvSpPr>
        <p:spPr>
          <a:xfrm>
            <a:off x="11118850" y="8576259"/>
            <a:ext cx="355346" cy="246221"/>
          </a:xfrm>
          <a:prstGeom prst="rect">
            <a:avLst/>
          </a:prstGeom>
        </p:spPr>
        <p:txBody>
          <a:bodyPr vert="horz" wrap="square" lIns="0" tIns="0" rIns="0" bIns="0" rtlCol="0">
            <a:spAutoFit/>
          </a:bodyPr>
          <a:lstStyle/>
          <a:p>
            <a:pPr marL="127000">
              <a:lnSpc>
                <a:spcPct val="100000"/>
              </a:lnSpc>
            </a:pPr>
            <a:fld id="{81D60167-4931-47E6-BA6A-407CBD079E47}" type="slidenum">
              <a:rPr sz="1600" spc="-10" dirty="0">
                <a:latin typeface="Calibri"/>
                <a:cs typeface="Calibri"/>
              </a:rPr>
              <a:t>65</a:t>
            </a:fld>
            <a:endParaRPr sz="1600" dirty="0">
              <a:latin typeface="Calibri"/>
              <a:cs typeface="Calibri"/>
            </a:endParaRPr>
          </a:p>
        </p:txBody>
      </p:sp>
      <p:sp>
        <p:nvSpPr>
          <p:cNvPr id="5" name="Content Placeholder 1"/>
          <p:cNvSpPr txBox="1">
            <a:spLocks/>
          </p:cNvSpPr>
          <p:nvPr/>
        </p:nvSpPr>
        <p:spPr bwMode="auto">
          <a:xfrm>
            <a:off x="1136649" y="2206625"/>
            <a:ext cx="10363201"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noAutofit/>
          </a:bodyPr>
          <a:lstStyle>
            <a:lvl1pPr marL="341313" indent="-341313" algn="l" defTabSz="912813" rtl="0" eaLnBrk="0" fontAlgn="base" hangingPunct="0">
              <a:spcBef>
                <a:spcPct val="20000"/>
              </a:spcBef>
              <a:spcAft>
                <a:spcPct val="0"/>
              </a:spcAft>
              <a:buFont typeface="Arial" charset="0"/>
              <a:buChar char="•"/>
              <a:defRPr sz="3200" kern="1200">
                <a:solidFill>
                  <a:schemeClr val="bg1"/>
                </a:solidFill>
                <a:latin typeface="Tahoma"/>
                <a:ea typeface="+mn-ea"/>
                <a:cs typeface="Tahoma"/>
              </a:defRPr>
            </a:lvl1pPr>
            <a:lvl2pPr marL="741363" indent="-284163" algn="l" defTabSz="912813" rtl="0" eaLnBrk="0" fontAlgn="base" hangingPunct="0">
              <a:spcBef>
                <a:spcPct val="20000"/>
              </a:spcBef>
              <a:spcAft>
                <a:spcPct val="0"/>
              </a:spcAft>
              <a:buFont typeface="Arial" charset="0"/>
              <a:buChar char="–"/>
              <a:defRPr sz="2800" kern="1200">
                <a:solidFill>
                  <a:schemeClr val="bg1"/>
                </a:solidFill>
                <a:latin typeface="Tahoma"/>
                <a:ea typeface="+mn-ea"/>
                <a:cs typeface="Tahoma"/>
              </a:defRPr>
            </a:lvl2pPr>
            <a:lvl3pPr marL="1141413" indent="-227013" algn="l" defTabSz="912813" rtl="0" eaLnBrk="0" fontAlgn="base" hangingPunct="0">
              <a:spcBef>
                <a:spcPct val="20000"/>
              </a:spcBef>
              <a:spcAft>
                <a:spcPct val="0"/>
              </a:spcAft>
              <a:buFont typeface="Arial" charset="0"/>
              <a:buChar char="•"/>
              <a:defRPr sz="2400" kern="1200">
                <a:solidFill>
                  <a:schemeClr val="bg1"/>
                </a:solidFill>
                <a:latin typeface="Tahoma"/>
                <a:ea typeface="+mn-ea"/>
                <a:cs typeface="Tahoma"/>
              </a:defRPr>
            </a:lvl3pPr>
            <a:lvl4pPr marL="1598613" indent="-227013" algn="l" defTabSz="912813" rtl="0" eaLnBrk="0" fontAlgn="base" hangingPunct="0">
              <a:spcBef>
                <a:spcPct val="20000"/>
              </a:spcBef>
              <a:spcAft>
                <a:spcPct val="0"/>
              </a:spcAft>
              <a:buFont typeface="Arial" charset="0"/>
              <a:buChar char="–"/>
              <a:defRPr sz="2000" kern="1200">
                <a:solidFill>
                  <a:schemeClr val="bg1"/>
                </a:solidFill>
                <a:latin typeface="Tahoma"/>
                <a:ea typeface="+mn-ea"/>
                <a:cs typeface="Tahoma"/>
              </a:defRPr>
            </a:lvl4pPr>
            <a:lvl5pPr marL="2055813" indent="-227013" algn="l" defTabSz="912813" rtl="0" eaLnBrk="0" fontAlgn="base" hangingPunct="0">
              <a:spcBef>
                <a:spcPct val="20000"/>
              </a:spcBef>
              <a:spcAft>
                <a:spcPct val="0"/>
              </a:spcAft>
              <a:buFont typeface="Arial" charset="0"/>
              <a:buChar char="»"/>
              <a:defRPr sz="2000" kern="1200">
                <a:solidFill>
                  <a:schemeClr val="bg1"/>
                </a:solidFill>
                <a:latin typeface="Tahoma"/>
                <a:ea typeface="+mn-ea"/>
                <a:cs typeface="Tahoma"/>
              </a:defRPr>
            </a:lvl5pPr>
            <a:lvl6pPr marL="251430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53"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99"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4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0" indent="-342900">
              <a:buFont typeface="Arial" panose="020B0604020202020204" pitchFamily="34" charset="0"/>
              <a:buChar char="•"/>
            </a:pPr>
            <a:r>
              <a:rPr lang="en-US" sz="2800" dirty="0" smtClean="0">
                <a:solidFill>
                  <a:schemeClr val="tx1"/>
                </a:solidFill>
                <a:latin typeface="+mn-lt"/>
              </a:rPr>
              <a:t>Progress Report</a:t>
            </a:r>
          </a:p>
          <a:p>
            <a:pPr marL="342900" lvl="0" indent="-342900">
              <a:buFont typeface="Arial" panose="020B0604020202020204" pitchFamily="34" charset="0"/>
              <a:buChar char="•"/>
            </a:pPr>
            <a:r>
              <a:rPr lang="en-US" sz="2800" dirty="0" smtClean="0">
                <a:solidFill>
                  <a:schemeClr val="tx1"/>
                </a:solidFill>
                <a:latin typeface="+mn-lt"/>
              </a:rPr>
              <a:t>Four-Week Look-Ahead Schedule (updated weekly)</a:t>
            </a:r>
          </a:p>
          <a:p>
            <a:pPr marL="342900" lvl="0" indent="-342900">
              <a:buFont typeface="Arial" panose="020B0604020202020204" pitchFamily="34" charset="0"/>
              <a:buChar char="•"/>
            </a:pPr>
            <a:r>
              <a:rPr lang="en-US" sz="2800" dirty="0" smtClean="0">
                <a:solidFill>
                  <a:schemeClr val="tx1"/>
                </a:solidFill>
                <a:latin typeface="+mn-lt"/>
              </a:rPr>
              <a:t>Switching Order Request (for target week)</a:t>
            </a:r>
          </a:p>
          <a:p>
            <a:pPr marL="342900" lvl="0" indent="-342900">
              <a:buFont typeface="Arial" panose="020B0604020202020204" pitchFamily="34" charset="0"/>
              <a:buChar char="•"/>
            </a:pPr>
            <a:r>
              <a:rPr lang="en-US" sz="2800" dirty="0" smtClean="0">
                <a:solidFill>
                  <a:schemeClr val="tx1"/>
                </a:solidFill>
                <a:latin typeface="+mn-lt"/>
              </a:rPr>
              <a:t>Escort Request (one week in advance)</a:t>
            </a:r>
          </a:p>
          <a:p>
            <a:pPr marL="342900" lvl="0" indent="-342900">
              <a:buFont typeface="Arial" panose="020B0604020202020204" pitchFamily="34" charset="0"/>
              <a:buChar char="•"/>
            </a:pPr>
            <a:r>
              <a:rPr lang="en-US" sz="2800" dirty="0" smtClean="0">
                <a:solidFill>
                  <a:schemeClr val="tx1"/>
                </a:solidFill>
                <a:latin typeface="+mn-lt"/>
              </a:rPr>
              <a:t>Daily Work Plans and Updates</a:t>
            </a:r>
          </a:p>
          <a:p>
            <a:pPr marL="342900" lvl="0" indent="-342900">
              <a:buFont typeface="Arial" panose="020B0604020202020204" pitchFamily="34" charset="0"/>
              <a:buChar char="•"/>
            </a:pPr>
            <a:r>
              <a:rPr lang="en-US" sz="2800" dirty="0" smtClean="0">
                <a:solidFill>
                  <a:schemeClr val="tx1"/>
                </a:solidFill>
                <a:latin typeface="+mn-lt"/>
              </a:rPr>
              <a:t>Weekly meeting minutes</a:t>
            </a:r>
          </a:p>
          <a:p>
            <a:pPr marL="342900" lvl="0" indent="-342900">
              <a:buFont typeface="Arial" panose="020B0604020202020204" pitchFamily="34" charset="0"/>
              <a:buChar char="•"/>
            </a:pPr>
            <a:r>
              <a:rPr lang="en-US" sz="2800" dirty="0" smtClean="0">
                <a:solidFill>
                  <a:schemeClr val="tx1"/>
                </a:solidFill>
                <a:latin typeface="+mn-lt"/>
              </a:rPr>
              <a:t>Requests for Information (RFIs)</a:t>
            </a:r>
          </a:p>
          <a:p>
            <a:pPr marL="342900" lvl="0" indent="-342900">
              <a:buFont typeface="Arial" panose="020B0604020202020204" pitchFamily="34" charset="0"/>
              <a:buChar char="•"/>
            </a:pPr>
            <a:r>
              <a:rPr lang="en-US" sz="2800" dirty="0" smtClean="0">
                <a:solidFill>
                  <a:schemeClr val="tx1"/>
                </a:solidFill>
                <a:latin typeface="+mn-lt"/>
              </a:rPr>
              <a:t>Test Reports</a:t>
            </a:r>
          </a:p>
          <a:p>
            <a:pPr marL="742950" lvl="1" indent="-342900">
              <a:buFont typeface="Arial" panose="020B0604020202020204" pitchFamily="34" charset="0"/>
              <a:buChar char="•"/>
            </a:pPr>
            <a:r>
              <a:rPr lang="en-US" sz="2400" dirty="0" smtClean="0">
                <a:solidFill>
                  <a:schemeClr val="tx1"/>
                </a:solidFill>
                <a:latin typeface="+mn-lt"/>
              </a:rPr>
              <a:t>Power Cable Insulation Resistance testing</a:t>
            </a:r>
          </a:p>
          <a:p>
            <a:pPr marL="742950" lvl="1" indent="-342900">
              <a:buFont typeface="Arial" panose="020B0604020202020204" pitchFamily="34" charset="0"/>
              <a:buChar char="•"/>
            </a:pPr>
            <a:r>
              <a:rPr lang="en-US" sz="2400" dirty="0" smtClean="0">
                <a:solidFill>
                  <a:schemeClr val="tx1"/>
                </a:solidFill>
                <a:latin typeface="+mn-lt"/>
              </a:rPr>
              <a:t>CAT6 Cable testing</a:t>
            </a:r>
          </a:p>
          <a:p>
            <a:pPr marL="742950" lvl="1" indent="-342900">
              <a:buFont typeface="Arial" panose="020B0604020202020204" pitchFamily="34" charset="0"/>
              <a:buChar char="•"/>
            </a:pPr>
            <a:r>
              <a:rPr lang="en-US" sz="2400" dirty="0" smtClean="0">
                <a:solidFill>
                  <a:schemeClr val="tx1"/>
                </a:solidFill>
                <a:latin typeface="+mn-lt"/>
              </a:rPr>
              <a:t>Fiber Optic Cable testing</a:t>
            </a:r>
          </a:p>
          <a:p>
            <a:pPr marL="342900" lvl="0" indent="-342900">
              <a:buFont typeface="Arial" panose="020B0604020202020204" pitchFamily="34" charset="0"/>
              <a:buChar char="•"/>
            </a:pPr>
            <a:r>
              <a:rPr lang="en-US" sz="2800" dirty="0" smtClean="0">
                <a:solidFill>
                  <a:schemeClr val="tx1"/>
                </a:solidFill>
                <a:latin typeface="+mn-lt"/>
              </a:rPr>
              <a:t>As-Built Mezzanine Schematics</a:t>
            </a:r>
          </a:p>
        </p:txBody>
      </p:sp>
    </p:spTree>
    <p:extLst>
      <p:ext uri="{BB962C8B-B14F-4D97-AF65-F5344CB8AC3E}">
        <p14:creationId xmlns:p14="http://schemas.microsoft.com/office/powerpoint/2010/main" val="148206420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2"/>
          <p:cNvSpPr/>
          <p:nvPr/>
        </p:nvSpPr>
        <p:spPr>
          <a:xfrm>
            <a:off x="390043" y="2345103"/>
            <a:ext cx="3352800" cy="1626185"/>
          </a:xfrm>
          <a:prstGeom prst="righ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600" b="1" dirty="0" smtClean="0">
                <a:ln w="0"/>
                <a:solidFill>
                  <a:schemeClr val="tx1"/>
                </a:solidFill>
              </a:rPr>
              <a:t>SSWP Request (60 Days)</a:t>
            </a:r>
            <a:endParaRPr lang="en-US" sz="1600" b="1" dirty="0">
              <a:ln w="0"/>
              <a:solidFill>
                <a:schemeClr val="tx1"/>
              </a:solidFill>
            </a:endParaRPr>
          </a:p>
        </p:txBody>
      </p:sp>
      <p:sp>
        <p:nvSpPr>
          <p:cNvPr id="4" name="Right Arrow 3"/>
          <p:cNvSpPr/>
          <p:nvPr/>
        </p:nvSpPr>
        <p:spPr>
          <a:xfrm>
            <a:off x="3742843" y="4258428"/>
            <a:ext cx="2610734" cy="1447800"/>
          </a:xfrm>
          <a:prstGeom prst="righ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600" b="1" dirty="0" smtClean="0">
                <a:ln w="0"/>
                <a:solidFill>
                  <a:schemeClr val="tx1"/>
                </a:solidFill>
              </a:rPr>
              <a:t>GOTRS / SO Request</a:t>
            </a:r>
          </a:p>
          <a:p>
            <a:pPr algn="ctr"/>
            <a:r>
              <a:rPr lang="en-US" sz="1600" b="1" dirty="0" smtClean="0">
                <a:ln w="0"/>
                <a:solidFill>
                  <a:schemeClr val="tx1"/>
                </a:solidFill>
              </a:rPr>
              <a:t>(21 Days)</a:t>
            </a:r>
            <a:endParaRPr lang="en-US" sz="1600" b="1" dirty="0">
              <a:ln w="0"/>
              <a:solidFill>
                <a:schemeClr val="tx1"/>
              </a:solidFill>
            </a:endParaRPr>
          </a:p>
        </p:txBody>
      </p:sp>
      <p:sp>
        <p:nvSpPr>
          <p:cNvPr id="6" name="Right Arrow 5"/>
          <p:cNvSpPr/>
          <p:nvPr/>
        </p:nvSpPr>
        <p:spPr>
          <a:xfrm>
            <a:off x="5679613" y="5706229"/>
            <a:ext cx="3018500" cy="1651554"/>
          </a:xfrm>
          <a:prstGeom prst="righ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600" b="1" dirty="0" smtClean="0">
                <a:ln w="0"/>
                <a:solidFill>
                  <a:schemeClr val="tx1"/>
                </a:solidFill>
              </a:rPr>
              <a:t>SO Request Confirmation</a:t>
            </a:r>
          </a:p>
          <a:p>
            <a:pPr algn="ctr"/>
            <a:r>
              <a:rPr lang="en-US" sz="1600" b="1" dirty="0" smtClean="0">
                <a:ln w="0"/>
                <a:solidFill>
                  <a:schemeClr val="tx1"/>
                </a:solidFill>
              </a:rPr>
              <a:t>(7 days / Monday, Prior Target Week)</a:t>
            </a:r>
            <a:endParaRPr lang="en-US" sz="1600" b="1" dirty="0">
              <a:ln w="0"/>
              <a:solidFill>
                <a:schemeClr val="tx1"/>
              </a:solidFill>
            </a:endParaRPr>
          </a:p>
        </p:txBody>
      </p:sp>
      <p:sp>
        <p:nvSpPr>
          <p:cNvPr id="7" name="Right Arrow 6"/>
          <p:cNvSpPr/>
          <p:nvPr/>
        </p:nvSpPr>
        <p:spPr>
          <a:xfrm>
            <a:off x="5679613" y="2345104"/>
            <a:ext cx="3018500" cy="1701484"/>
          </a:xfrm>
          <a:prstGeom prst="righ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600" b="1" dirty="0" smtClean="0">
                <a:ln w="0"/>
                <a:solidFill>
                  <a:schemeClr val="tx1"/>
                </a:solidFill>
              </a:rPr>
              <a:t>Escort Request</a:t>
            </a:r>
          </a:p>
          <a:p>
            <a:pPr algn="ctr"/>
            <a:r>
              <a:rPr lang="en-US" sz="1600" b="1" dirty="0" smtClean="0">
                <a:ln w="0"/>
                <a:solidFill>
                  <a:schemeClr val="tx1"/>
                </a:solidFill>
              </a:rPr>
              <a:t>(7 days / Monday, Prior Target Week)</a:t>
            </a:r>
            <a:endParaRPr lang="en-US" sz="1600" b="1" dirty="0">
              <a:ln w="0"/>
              <a:solidFill>
                <a:schemeClr val="tx1"/>
              </a:solidFill>
            </a:endParaRPr>
          </a:p>
        </p:txBody>
      </p:sp>
      <p:sp>
        <p:nvSpPr>
          <p:cNvPr id="8" name="Rectangle 7"/>
          <p:cNvSpPr/>
          <p:nvPr/>
        </p:nvSpPr>
        <p:spPr>
          <a:xfrm>
            <a:off x="10966450" y="2206625"/>
            <a:ext cx="990599" cy="64770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b="1" dirty="0" smtClean="0">
                <a:ln w="0"/>
                <a:solidFill>
                  <a:schemeClr val="tx1"/>
                </a:solidFill>
              </a:rPr>
              <a:t>Target</a:t>
            </a:r>
          </a:p>
          <a:p>
            <a:pPr algn="ctr"/>
            <a:r>
              <a:rPr lang="en-US" sz="2000" b="1" dirty="0" smtClean="0">
                <a:ln w="0"/>
                <a:solidFill>
                  <a:schemeClr val="tx1"/>
                </a:solidFill>
              </a:rPr>
              <a:t>Week</a:t>
            </a:r>
          </a:p>
          <a:p>
            <a:pPr algn="ctr"/>
            <a:endParaRPr lang="en-US" sz="2000" b="1" dirty="0" smtClean="0">
              <a:ln w="0"/>
              <a:solidFill>
                <a:schemeClr val="tx1"/>
              </a:solidFill>
            </a:endParaRPr>
          </a:p>
          <a:p>
            <a:pPr algn="ctr"/>
            <a:r>
              <a:rPr lang="en-US" sz="2000" b="1" dirty="0">
                <a:ln w="0"/>
                <a:solidFill>
                  <a:schemeClr val="tx1"/>
                </a:solidFill>
              </a:rPr>
              <a:t>(</a:t>
            </a:r>
            <a:r>
              <a:rPr lang="en-US" sz="2000" b="1" dirty="0" smtClean="0">
                <a:ln w="0"/>
                <a:solidFill>
                  <a:schemeClr val="tx1"/>
                </a:solidFill>
              </a:rPr>
              <a:t>Work Start on Sunday Night)</a:t>
            </a:r>
            <a:endParaRPr lang="en-US" sz="2000" b="1" dirty="0">
              <a:ln w="0"/>
              <a:solidFill>
                <a:schemeClr val="tx1"/>
              </a:solidFill>
            </a:endParaRPr>
          </a:p>
          <a:p>
            <a:pPr algn="ctr"/>
            <a:endParaRPr lang="en-US" b="1" dirty="0">
              <a:ln w="0"/>
              <a:solidFill>
                <a:schemeClr val="tx1"/>
              </a:solidFill>
            </a:endParaRPr>
          </a:p>
        </p:txBody>
      </p:sp>
      <p:sp>
        <p:nvSpPr>
          <p:cNvPr id="9" name="Right Arrow 8"/>
          <p:cNvSpPr/>
          <p:nvPr/>
        </p:nvSpPr>
        <p:spPr>
          <a:xfrm>
            <a:off x="7666799" y="4212230"/>
            <a:ext cx="3246459" cy="1493998"/>
          </a:xfrm>
          <a:prstGeom prst="righ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600" b="1" dirty="0" smtClean="0">
                <a:ln w="0"/>
                <a:solidFill>
                  <a:schemeClr val="tx1"/>
                </a:solidFill>
              </a:rPr>
              <a:t>Escort Approved</a:t>
            </a:r>
          </a:p>
          <a:p>
            <a:pPr algn="ctr"/>
            <a:r>
              <a:rPr lang="en-US" sz="1600" b="1" dirty="0" smtClean="0">
                <a:ln w="0"/>
                <a:solidFill>
                  <a:schemeClr val="tx1"/>
                </a:solidFill>
              </a:rPr>
              <a:t>(Thursday, Prior Target Week)</a:t>
            </a:r>
            <a:endParaRPr lang="en-US" sz="1600" b="1" dirty="0">
              <a:ln w="0"/>
              <a:solidFill>
                <a:schemeClr val="tx1"/>
              </a:solidFill>
            </a:endParaRPr>
          </a:p>
        </p:txBody>
      </p:sp>
      <p:sp>
        <p:nvSpPr>
          <p:cNvPr id="10" name="Right Arrow 9"/>
          <p:cNvSpPr/>
          <p:nvPr/>
        </p:nvSpPr>
        <p:spPr>
          <a:xfrm>
            <a:off x="7895399" y="7235825"/>
            <a:ext cx="3017859" cy="1447800"/>
          </a:xfrm>
          <a:prstGeom prst="righ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600" b="1" dirty="0" smtClean="0">
                <a:ln w="0"/>
                <a:solidFill>
                  <a:schemeClr val="tx1"/>
                </a:solidFill>
              </a:rPr>
              <a:t>SO Approved</a:t>
            </a:r>
          </a:p>
          <a:p>
            <a:pPr algn="ctr"/>
            <a:r>
              <a:rPr lang="en-US" sz="1600" b="1" dirty="0" smtClean="0">
                <a:ln w="0"/>
                <a:solidFill>
                  <a:schemeClr val="tx1"/>
                </a:solidFill>
              </a:rPr>
              <a:t>(Friday, Prior Target Week)</a:t>
            </a:r>
            <a:endParaRPr lang="en-US" sz="1600" b="1" dirty="0">
              <a:ln w="0"/>
              <a:solidFill>
                <a:schemeClr val="tx1"/>
              </a:solidFill>
            </a:endParaRPr>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2167" y="6071486"/>
            <a:ext cx="3891083" cy="2612139"/>
          </a:xfrm>
          <a:prstGeom prst="rect">
            <a:avLst/>
          </a:prstGeom>
        </p:spPr>
      </p:pic>
      <p:sp>
        <p:nvSpPr>
          <p:cNvPr id="13" name="Title 1"/>
          <p:cNvSpPr>
            <a:spLocks noGrp="1"/>
          </p:cNvSpPr>
          <p:nvPr>
            <p:ph type="title"/>
          </p:nvPr>
        </p:nvSpPr>
        <p:spPr>
          <a:xfrm>
            <a:off x="1517650" y="301625"/>
            <a:ext cx="8991600" cy="1107996"/>
          </a:xfrm>
        </p:spPr>
        <p:txBody>
          <a:bodyPr/>
          <a:lstStyle/>
          <a:p>
            <a:pPr algn="ctr"/>
            <a:r>
              <a:rPr lang="en-US" sz="4000" b="1" cap="none" dirty="0" smtClean="0">
                <a:latin typeface="+mj-lt"/>
              </a:rPr>
              <a:t>Site Access &amp; Power Outage</a:t>
            </a:r>
            <a:br>
              <a:rPr lang="en-US" sz="4000" b="1" cap="none" dirty="0" smtClean="0">
                <a:latin typeface="+mj-lt"/>
              </a:rPr>
            </a:br>
            <a:r>
              <a:rPr lang="en-US" sz="3200" b="1" cap="none" dirty="0" smtClean="0">
                <a:latin typeface="+mj-lt"/>
              </a:rPr>
              <a:t>Submittal Process</a:t>
            </a:r>
            <a:endParaRPr lang="en-US" sz="3200" b="1" cap="none" dirty="0">
              <a:latin typeface="+mj-lt"/>
            </a:endParaRPr>
          </a:p>
        </p:txBody>
      </p:sp>
    </p:spTree>
    <p:extLst>
      <p:ext uri="{BB962C8B-B14F-4D97-AF65-F5344CB8AC3E}">
        <p14:creationId xmlns:p14="http://schemas.microsoft.com/office/powerpoint/2010/main" val="261220005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txBox="1">
            <a:spLocks noGrp="1"/>
          </p:cNvSpPr>
          <p:nvPr>
            <p:ph type="title"/>
          </p:nvPr>
        </p:nvSpPr>
        <p:spPr>
          <a:xfrm>
            <a:off x="1517650" y="530225"/>
            <a:ext cx="9220200" cy="615553"/>
          </a:xfrm>
          <a:prstGeom prst="rect">
            <a:avLst/>
          </a:prstGeom>
        </p:spPr>
        <p:txBody>
          <a:bodyPr vert="horz" wrap="square" lIns="0" tIns="0" rIns="0" bIns="0" rtlCol="0">
            <a:spAutoFit/>
          </a:bodyPr>
          <a:lstStyle/>
          <a:p>
            <a:pPr marL="2655570" marR="6350" indent="-2642870" algn="ctr">
              <a:lnSpc>
                <a:spcPct val="100000"/>
              </a:lnSpc>
            </a:pPr>
            <a:r>
              <a:rPr lang="en-US" sz="4000" b="1" dirty="0" smtClean="0">
                <a:latin typeface="+mj-lt"/>
                <a:ea typeface="Tahoma" panose="020B0604030504040204" pitchFamily="34" charset="0"/>
                <a:cs typeface="Tahoma" panose="020B0604030504040204" pitchFamily="34" charset="0"/>
              </a:rPr>
              <a:t>Site Visit Information</a:t>
            </a:r>
            <a:endParaRPr sz="4000" b="1" dirty="0">
              <a:latin typeface="+mj-lt"/>
              <a:ea typeface="Tahoma" panose="020B0604030504040204" pitchFamily="34" charset="0"/>
              <a:cs typeface="Tahoma" panose="020B0604030504040204" pitchFamily="34" charset="0"/>
            </a:endParaRPr>
          </a:p>
        </p:txBody>
      </p:sp>
      <p:sp>
        <p:nvSpPr>
          <p:cNvPr id="6" name="Content Placeholder 1"/>
          <p:cNvSpPr txBox="1">
            <a:spLocks/>
          </p:cNvSpPr>
          <p:nvPr/>
        </p:nvSpPr>
        <p:spPr bwMode="auto">
          <a:xfrm>
            <a:off x="1136649" y="2206625"/>
            <a:ext cx="10363201"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noAutofit/>
          </a:bodyPr>
          <a:lstStyle>
            <a:lvl1pPr marL="341313" indent="-341313" algn="l" defTabSz="912813" rtl="0" eaLnBrk="0" fontAlgn="base" hangingPunct="0">
              <a:spcBef>
                <a:spcPct val="20000"/>
              </a:spcBef>
              <a:spcAft>
                <a:spcPct val="0"/>
              </a:spcAft>
              <a:buFont typeface="Arial" charset="0"/>
              <a:buChar char="•"/>
              <a:defRPr sz="3200" kern="1200">
                <a:solidFill>
                  <a:schemeClr val="bg1"/>
                </a:solidFill>
                <a:latin typeface="Tahoma"/>
                <a:ea typeface="+mn-ea"/>
                <a:cs typeface="Tahoma"/>
              </a:defRPr>
            </a:lvl1pPr>
            <a:lvl2pPr marL="741363" indent="-284163" algn="l" defTabSz="912813" rtl="0" eaLnBrk="0" fontAlgn="base" hangingPunct="0">
              <a:spcBef>
                <a:spcPct val="20000"/>
              </a:spcBef>
              <a:spcAft>
                <a:spcPct val="0"/>
              </a:spcAft>
              <a:buFont typeface="Arial" charset="0"/>
              <a:buChar char="–"/>
              <a:defRPr sz="2800" kern="1200">
                <a:solidFill>
                  <a:schemeClr val="bg1"/>
                </a:solidFill>
                <a:latin typeface="Tahoma"/>
                <a:ea typeface="+mn-ea"/>
                <a:cs typeface="Tahoma"/>
              </a:defRPr>
            </a:lvl2pPr>
            <a:lvl3pPr marL="1141413" indent="-227013" algn="l" defTabSz="912813" rtl="0" eaLnBrk="0" fontAlgn="base" hangingPunct="0">
              <a:spcBef>
                <a:spcPct val="20000"/>
              </a:spcBef>
              <a:spcAft>
                <a:spcPct val="0"/>
              </a:spcAft>
              <a:buFont typeface="Arial" charset="0"/>
              <a:buChar char="•"/>
              <a:defRPr sz="2400" kern="1200">
                <a:solidFill>
                  <a:schemeClr val="bg1"/>
                </a:solidFill>
                <a:latin typeface="Tahoma"/>
                <a:ea typeface="+mn-ea"/>
                <a:cs typeface="Tahoma"/>
              </a:defRPr>
            </a:lvl3pPr>
            <a:lvl4pPr marL="1598613" indent="-227013" algn="l" defTabSz="912813" rtl="0" eaLnBrk="0" fontAlgn="base" hangingPunct="0">
              <a:spcBef>
                <a:spcPct val="20000"/>
              </a:spcBef>
              <a:spcAft>
                <a:spcPct val="0"/>
              </a:spcAft>
              <a:buFont typeface="Arial" charset="0"/>
              <a:buChar char="–"/>
              <a:defRPr sz="2000" kern="1200">
                <a:solidFill>
                  <a:schemeClr val="bg1"/>
                </a:solidFill>
                <a:latin typeface="Tahoma"/>
                <a:ea typeface="+mn-ea"/>
                <a:cs typeface="Tahoma"/>
              </a:defRPr>
            </a:lvl4pPr>
            <a:lvl5pPr marL="2055813" indent="-227013" algn="l" defTabSz="912813" rtl="0" eaLnBrk="0" fontAlgn="base" hangingPunct="0">
              <a:spcBef>
                <a:spcPct val="20000"/>
              </a:spcBef>
              <a:spcAft>
                <a:spcPct val="0"/>
              </a:spcAft>
              <a:buFont typeface="Arial" charset="0"/>
              <a:buChar char="»"/>
              <a:defRPr sz="2000" kern="1200">
                <a:solidFill>
                  <a:schemeClr val="bg1"/>
                </a:solidFill>
                <a:latin typeface="Tahoma"/>
                <a:ea typeface="+mn-ea"/>
                <a:cs typeface="Tahoma"/>
              </a:defRPr>
            </a:lvl5pPr>
            <a:lvl6pPr marL="251430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53"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99"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4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0" indent="-342900">
              <a:buFont typeface="Arial" panose="020B0604020202020204" pitchFamily="34" charset="0"/>
              <a:buChar char="•"/>
            </a:pPr>
            <a:r>
              <a:rPr lang="en-US" sz="2800" dirty="0" smtClean="0">
                <a:solidFill>
                  <a:schemeClr val="tx1"/>
                </a:solidFill>
                <a:latin typeface="+mn-lt"/>
              </a:rPr>
              <a:t>A site visit will be held </a:t>
            </a:r>
            <a:r>
              <a:rPr lang="en-US" sz="2800" b="1" spc="-5" dirty="0">
                <a:solidFill>
                  <a:schemeClr val="tx1"/>
                </a:solidFill>
                <a:latin typeface="+mn-lt"/>
              </a:rPr>
              <a:t>Today, </a:t>
            </a:r>
            <a:r>
              <a:rPr lang="en-US" sz="2800" b="1" dirty="0">
                <a:solidFill>
                  <a:schemeClr val="tx1"/>
                </a:solidFill>
                <a:latin typeface="+mn-lt"/>
              </a:rPr>
              <a:t>February 14 immediately after Pre-Bid </a:t>
            </a:r>
            <a:r>
              <a:rPr lang="en-US" sz="2800" b="1" dirty="0" smtClean="0">
                <a:solidFill>
                  <a:schemeClr val="tx1"/>
                </a:solidFill>
                <a:latin typeface="+mn-lt"/>
              </a:rPr>
              <a:t>Conference</a:t>
            </a:r>
          </a:p>
          <a:p>
            <a:pPr marL="342900" lvl="0" indent="-342900">
              <a:buFont typeface="Arial" panose="020B0604020202020204" pitchFamily="34" charset="0"/>
              <a:buChar char="•"/>
            </a:pPr>
            <a:endParaRPr lang="en-US" sz="800" b="1" dirty="0" smtClean="0">
              <a:solidFill>
                <a:schemeClr val="tx1"/>
              </a:solidFill>
              <a:latin typeface="+mn-lt"/>
            </a:endParaRPr>
          </a:p>
          <a:p>
            <a:pPr marL="342900" lvl="0" indent="-342900">
              <a:buFont typeface="Arial" panose="020B0604020202020204" pitchFamily="34" charset="0"/>
              <a:buChar char="•"/>
            </a:pPr>
            <a:r>
              <a:rPr lang="en-US" sz="2800" dirty="0" smtClean="0">
                <a:solidFill>
                  <a:schemeClr val="tx1"/>
                </a:solidFill>
                <a:latin typeface="+mn-lt"/>
              </a:rPr>
              <a:t>Meeting point will be Federal Center Station (D &amp; 3</a:t>
            </a:r>
            <a:r>
              <a:rPr lang="en-US" sz="2800" baseline="30000" dirty="0" smtClean="0">
                <a:solidFill>
                  <a:schemeClr val="tx1"/>
                </a:solidFill>
                <a:latin typeface="+mn-lt"/>
              </a:rPr>
              <a:t>rd</a:t>
            </a:r>
            <a:r>
              <a:rPr lang="en-US" sz="2800" dirty="0" smtClean="0">
                <a:solidFill>
                  <a:schemeClr val="tx1"/>
                </a:solidFill>
                <a:latin typeface="+mn-lt"/>
              </a:rPr>
              <a:t> streets SW), Station Manager Kiosk</a:t>
            </a:r>
          </a:p>
          <a:p>
            <a:pPr marL="342900" lvl="0" indent="-342900">
              <a:buFont typeface="Arial" panose="020B0604020202020204" pitchFamily="34" charset="0"/>
              <a:buChar char="•"/>
            </a:pPr>
            <a:endParaRPr lang="en-US" sz="800" dirty="0" smtClean="0">
              <a:solidFill>
                <a:schemeClr val="tx1"/>
              </a:solidFill>
              <a:latin typeface="+mn-lt"/>
            </a:endParaRPr>
          </a:p>
          <a:p>
            <a:pPr marL="342900" lvl="0" indent="-342900">
              <a:buFont typeface="Arial" panose="020B0604020202020204" pitchFamily="34" charset="0"/>
              <a:buChar char="•"/>
            </a:pPr>
            <a:r>
              <a:rPr lang="en-US" sz="2800" dirty="0" smtClean="0">
                <a:solidFill>
                  <a:schemeClr val="tx1"/>
                </a:solidFill>
                <a:latin typeface="+mn-lt"/>
              </a:rPr>
              <a:t>All attendees will be required to have with them OSHA-approved safety vests and sturdy boots/shoes to go to the ancillary area</a:t>
            </a:r>
          </a:p>
        </p:txBody>
      </p:sp>
      <p:sp>
        <p:nvSpPr>
          <p:cNvPr id="4" name="object 6"/>
          <p:cNvSpPr txBox="1">
            <a:spLocks noGrp="1"/>
          </p:cNvSpPr>
          <p:nvPr>
            <p:ph type="sldNum" sz="quarter" idx="7"/>
          </p:nvPr>
        </p:nvSpPr>
        <p:spPr>
          <a:xfrm>
            <a:off x="11118850" y="8576259"/>
            <a:ext cx="355346" cy="246221"/>
          </a:xfrm>
          <a:prstGeom prst="rect">
            <a:avLst/>
          </a:prstGeom>
        </p:spPr>
        <p:txBody>
          <a:bodyPr vert="horz" wrap="square" lIns="0" tIns="0" rIns="0" bIns="0" rtlCol="0">
            <a:spAutoFit/>
          </a:bodyPr>
          <a:lstStyle/>
          <a:p>
            <a:pPr marL="127000">
              <a:lnSpc>
                <a:spcPct val="100000"/>
              </a:lnSpc>
            </a:pPr>
            <a:fld id="{81D60167-4931-47E6-BA6A-407CBD079E47}" type="slidenum">
              <a:rPr sz="1600" spc="-10" dirty="0">
                <a:latin typeface="Calibri"/>
                <a:cs typeface="Calibri"/>
              </a:rPr>
              <a:t>67</a:t>
            </a:fld>
            <a:endParaRPr sz="1600" dirty="0">
              <a:latin typeface="Calibri"/>
              <a:cs typeface="Calibri"/>
            </a:endParaRPr>
          </a:p>
        </p:txBody>
      </p:sp>
    </p:spTree>
    <p:extLst>
      <p:ext uri="{BB962C8B-B14F-4D97-AF65-F5344CB8AC3E}">
        <p14:creationId xmlns:p14="http://schemas.microsoft.com/office/powerpoint/2010/main" val="378466912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2889250" y="1976374"/>
            <a:ext cx="6654927" cy="5671184"/>
          </a:xfrm>
          <a:prstGeom prst="rect">
            <a:avLst/>
          </a:prstGeom>
          <a:blipFill>
            <a:blip r:embed="rId2" cstate="print"/>
            <a:stretch>
              <a:fillRect/>
            </a:stretch>
          </a:blipFill>
        </p:spPr>
        <p:txBody>
          <a:bodyPr wrap="square" lIns="0" tIns="0" rIns="0" bIns="0" rtlCol="0">
            <a:spAutoFit/>
          </a:bodyPr>
          <a:lstStyle/>
          <a:p>
            <a:endParaRPr dirty="0"/>
          </a:p>
        </p:txBody>
      </p:sp>
      <p:sp>
        <p:nvSpPr>
          <p:cNvPr id="6" name="object 2"/>
          <p:cNvSpPr txBox="1">
            <a:spLocks noGrp="1"/>
          </p:cNvSpPr>
          <p:nvPr>
            <p:ph type="title"/>
          </p:nvPr>
        </p:nvSpPr>
        <p:spPr>
          <a:xfrm>
            <a:off x="1517650" y="530225"/>
            <a:ext cx="9220200" cy="615553"/>
          </a:xfrm>
          <a:prstGeom prst="rect">
            <a:avLst/>
          </a:prstGeom>
        </p:spPr>
        <p:txBody>
          <a:bodyPr vert="horz" wrap="square" lIns="0" tIns="0" rIns="0" bIns="0" rtlCol="0">
            <a:spAutoFit/>
          </a:bodyPr>
          <a:lstStyle/>
          <a:p>
            <a:pPr marL="2655570" marR="6350" indent="-2642870" algn="ctr">
              <a:lnSpc>
                <a:spcPct val="100000"/>
              </a:lnSpc>
            </a:pPr>
            <a:r>
              <a:rPr lang="en-US" sz="4000" b="1" dirty="0" smtClean="0">
                <a:latin typeface="+mj-lt"/>
                <a:ea typeface="Tahoma" panose="020B0604030504040204" pitchFamily="34" charset="0"/>
                <a:cs typeface="Tahoma" panose="020B0604030504040204" pitchFamily="34" charset="0"/>
              </a:rPr>
              <a:t>Questions</a:t>
            </a:r>
            <a:endParaRPr sz="4000" b="1" dirty="0">
              <a:latin typeface="+mj-lt"/>
              <a:ea typeface="Tahoma" panose="020B0604030504040204" pitchFamily="34" charset="0"/>
              <a:cs typeface="Tahoma" panose="020B0604030504040204" pitchFamily="34" charset="0"/>
            </a:endParaRPr>
          </a:p>
        </p:txBody>
      </p:sp>
      <p:sp>
        <p:nvSpPr>
          <p:cNvPr id="4" name="object 6"/>
          <p:cNvSpPr txBox="1">
            <a:spLocks noGrp="1"/>
          </p:cNvSpPr>
          <p:nvPr>
            <p:ph type="sldNum" sz="quarter" idx="7"/>
          </p:nvPr>
        </p:nvSpPr>
        <p:spPr>
          <a:xfrm>
            <a:off x="11118850" y="8576259"/>
            <a:ext cx="355346" cy="246221"/>
          </a:xfrm>
          <a:prstGeom prst="rect">
            <a:avLst/>
          </a:prstGeom>
        </p:spPr>
        <p:txBody>
          <a:bodyPr vert="horz" wrap="square" lIns="0" tIns="0" rIns="0" bIns="0" rtlCol="0">
            <a:spAutoFit/>
          </a:bodyPr>
          <a:lstStyle/>
          <a:p>
            <a:pPr marL="127000">
              <a:lnSpc>
                <a:spcPct val="100000"/>
              </a:lnSpc>
            </a:pPr>
            <a:fld id="{81D60167-4931-47E6-BA6A-407CBD079E47}" type="slidenum">
              <a:rPr sz="1600" spc="-10" dirty="0">
                <a:latin typeface="Calibri"/>
                <a:cs typeface="Calibri"/>
              </a:rPr>
              <a:t>68</a:t>
            </a:fld>
            <a:endParaRPr sz="1600" dirty="0">
              <a:latin typeface="Calibri"/>
              <a:cs typeface="Calibri"/>
            </a:endParaRPr>
          </a:p>
        </p:txBody>
      </p:sp>
    </p:spTree>
    <p:extLst>
      <p:ext uri="{BB962C8B-B14F-4D97-AF65-F5344CB8AC3E}">
        <p14:creationId xmlns:p14="http://schemas.microsoft.com/office/powerpoint/2010/main" val="13140282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17650" y="530225"/>
            <a:ext cx="9220200" cy="615553"/>
          </a:xfrm>
          <a:prstGeom prst="rect">
            <a:avLst/>
          </a:prstGeom>
        </p:spPr>
        <p:txBody>
          <a:bodyPr vert="horz" wrap="square" lIns="0" tIns="0" rIns="0" bIns="0" rtlCol="0">
            <a:spAutoFit/>
          </a:bodyPr>
          <a:lstStyle/>
          <a:p>
            <a:pPr marL="2655570" marR="6350" indent="-2642870" algn="ctr">
              <a:lnSpc>
                <a:spcPct val="100000"/>
              </a:lnSpc>
            </a:pPr>
            <a:r>
              <a:rPr lang="en-US" sz="4000" b="1" dirty="0" smtClean="0">
                <a:latin typeface="+mj-lt"/>
                <a:ea typeface="Tahoma" panose="020B0604030504040204" pitchFamily="34" charset="0"/>
                <a:cs typeface="Tahoma" panose="020B0604030504040204" pitchFamily="34" charset="0"/>
              </a:rPr>
              <a:t>Bidding Material</a:t>
            </a:r>
            <a:endParaRPr sz="4000" b="1" dirty="0">
              <a:latin typeface="+mj-lt"/>
              <a:ea typeface="Tahoma" panose="020B0604030504040204" pitchFamily="34" charset="0"/>
              <a:cs typeface="Tahoma" panose="020B0604030504040204" pitchFamily="34" charset="0"/>
            </a:endParaRPr>
          </a:p>
        </p:txBody>
      </p:sp>
      <p:sp>
        <p:nvSpPr>
          <p:cNvPr id="6" name="object 6"/>
          <p:cNvSpPr txBox="1">
            <a:spLocks noGrp="1"/>
          </p:cNvSpPr>
          <p:nvPr>
            <p:ph type="sldNum" sz="quarter" idx="7"/>
          </p:nvPr>
        </p:nvSpPr>
        <p:spPr>
          <a:prstGeom prst="rect">
            <a:avLst/>
          </a:prstGeom>
        </p:spPr>
        <p:txBody>
          <a:bodyPr vert="horz" wrap="square" lIns="0" tIns="0" rIns="0" bIns="0" rtlCol="0">
            <a:spAutoFit/>
          </a:bodyPr>
          <a:lstStyle/>
          <a:p>
            <a:pPr marL="127000">
              <a:lnSpc>
                <a:spcPct val="100000"/>
              </a:lnSpc>
            </a:pPr>
            <a:fld id="{81D60167-4931-47E6-BA6A-407CBD079E47}" type="slidenum">
              <a:rPr sz="1600" spc="-10" dirty="0">
                <a:latin typeface="Calibri"/>
                <a:cs typeface="Calibri"/>
              </a:rPr>
              <a:t>7</a:t>
            </a:fld>
            <a:endParaRPr sz="1600" dirty="0">
              <a:latin typeface="Calibri"/>
              <a:cs typeface="Calibri"/>
            </a:endParaRPr>
          </a:p>
        </p:txBody>
      </p:sp>
      <p:sp>
        <p:nvSpPr>
          <p:cNvPr id="7" name="Rectangle 6"/>
          <p:cNvSpPr/>
          <p:nvPr/>
        </p:nvSpPr>
        <p:spPr>
          <a:xfrm>
            <a:off x="1449211" y="2057744"/>
            <a:ext cx="9777476" cy="470000"/>
          </a:xfrm>
          <a:prstGeom prst="rect">
            <a:avLst/>
          </a:prstGeom>
        </p:spPr>
        <p:txBody>
          <a:bodyPr wrap="square">
            <a:spAutoFit/>
          </a:bodyPr>
          <a:lstStyle/>
          <a:p>
            <a:pPr lvl="1">
              <a:lnSpc>
                <a:spcPct val="107000"/>
              </a:lnSpc>
            </a:pPr>
            <a:endParaRPr lang="en-US" sz="240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Content Placeholder 1"/>
          <p:cNvSpPr txBox="1">
            <a:spLocks/>
          </p:cNvSpPr>
          <p:nvPr/>
        </p:nvSpPr>
        <p:spPr bwMode="auto">
          <a:xfrm>
            <a:off x="1136650" y="2206625"/>
            <a:ext cx="67056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noAutofit/>
          </a:bodyPr>
          <a:lstStyle>
            <a:lvl1pPr marL="341313" indent="-341313" algn="l" defTabSz="912813" rtl="0" eaLnBrk="0" fontAlgn="base" hangingPunct="0">
              <a:spcBef>
                <a:spcPct val="20000"/>
              </a:spcBef>
              <a:spcAft>
                <a:spcPct val="0"/>
              </a:spcAft>
              <a:buFont typeface="Arial" charset="0"/>
              <a:buChar char="•"/>
              <a:defRPr sz="3200" kern="1200">
                <a:solidFill>
                  <a:schemeClr val="bg1"/>
                </a:solidFill>
                <a:latin typeface="Tahoma"/>
                <a:ea typeface="+mn-ea"/>
                <a:cs typeface="Tahoma"/>
              </a:defRPr>
            </a:lvl1pPr>
            <a:lvl2pPr marL="741363" indent="-284163" algn="l" defTabSz="912813" rtl="0" eaLnBrk="0" fontAlgn="base" hangingPunct="0">
              <a:spcBef>
                <a:spcPct val="20000"/>
              </a:spcBef>
              <a:spcAft>
                <a:spcPct val="0"/>
              </a:spcAft>
              <a:buFont typeface="Arial" charset="0"/>
              <a:buChar char="–"/>
              <a:defRPr sz="2800" kern="1200">
                <a:solidFill>
                  <a:schemeClr val="bg1"/>
                </a:solidFill>
                <a:latin typeface="Tahoma"/>
                <a:ea typeface="+mn-ea"/>
                <a:cs typeface="Tahoma"/>
              </a:defRPr>
            </a:lvl2pPr>
            <a:lvl3pPr marL="1141413" indent="-227013" algn="l" defTabSz="912813" rtl="0" eaLnBrk="0" fontAlgn="base" hangingPunct="0">
              <a:spcBef>
                <a:spcPct val="20000"/>
              </a:spcBef>
              <a:spcAft>
                <a:spcPct val="0"/>
              </a:spcAft>
              <a:buFont typeface="Arial" charset="0"/>
              <a:buChar char="•"/>
              <a:defRPr sz="2400" kern="1200">
                <a:solidFill>
                  <a:schemeClr val="bg1"/>
                </a:solidFill>
                <a:latin typeface="Tahoma"/>
                <a:ea typeface="+mn-ea"/>
                <a:cs typeface="Tahoma"/>
              </a:defRPr>
            </a:lvl3pPr>
            <a:lvl4pPr marL="1598613" indent="-227013" algn="l" defTabSz="912813" rtl="0" eaLnBrk="0" fontAlgn="base" hangingPunct="0">
              <a:spcBef>
                <a:spcPct val="20000"/>
              </a:spcBef>
              <a:spcAft>
                <a:spcPct val="0"/>
              </a:spcAft>
              <a:buFont typeface="Arial" charset="0"/>
              <a:buChar char="–"/>
              <a:defRPr sz="2000" kern="1200">
                <a:solidFill>
                  <a:schemeClr val="bg1"/>
                </a:solidFill>
                <a:latin typeface="Tahoma"/>
                <a:ea typeface="+mn-ea"/>
                <a:cs typeface="Tahoma"/>
              </a:defRPr>
            </a:lvl4pPr>
            <a:lvl5pPr marL="2055813" indent="-227013" algn="l" defTabSz="912813" rtl="0" eaLnBrk="0" fontAlgn="base" hangingPunct="0">
              <a:spcBef>
                <a:spcPct val="20000"/>
              </a:spcBef>
              <a:spcAft>
                <a:spcPct val="0"/>
              </a:spcAft>
              <a:buFont typeface="Arial" charset="0"/>
              <a:buChar char="»"/>
              <a:defRPr sz="2000" kern="1200">
                <a:solidFill>
                  <a:schemeClr val="bg1"/>
                </a:solidFill>
                <a:latin typeface="Tahoma"/>
                <a:ea typeface="+mn-ea"/>
                <a:cs typeface="Tahoma"/>
              </a:defRPr>
            </a:lvl5pPr>
            <a:lvl6pPr marL="251430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53"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99"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4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buFont typeface="Arial" panose="020B0604020202020204" pitchFamily="34" charset="0"/>
              <a:buChar char="•"/>
            </a:pPr>
            <a:r>
              <a:rPr lang="en-US" sz="2800" dirty="0" smtClean="0">
                <a:solidFill>
                  <a:schemeClr val="tx1"/>
                </a:solidFill>
                <a:latin typeface="+mn-lt"/>
              </a:rPr>
              <a:t>Bid Form</a:t>
            </a:r>
          </a:p>
          <a:p>
            <a:pPr lvl="0">
              <a:buFont typeface="Arial" panose="020B0604020202020204" pitchFamily="34" charset="0"/>
              <a:buChar char="•"/>
            </a:pPr>
            <a:r>
              <a:rPr lang="en-US" sz="2800" dirty="0" smtClean="0">
                <a:solidFill>
                  <a:schemeClr val="tx1"/>
                </a:solidFill>
                <a:latin typeface="+mn-lt"/>
              </a:rPr>
              <a:t>Bid Price Schedule</a:t>
            </a:r>
          </a:p>
          <a:p>
            <a:pPr lvl="0">
              <a:buFont typeface="Arial" panose="020B0604020202020204" pitchFamily="34" charset="0"/>
              <a:buChar char="•"/>
            </a:pPr>
            <a:r>
              <a:rPr lang="en-US" sz="2800" dirty="0" smtClean="0">
                <a:solidFill>
                  <a:schemeClr val="tx1"/>
                </a:solidFill>
                <a:latin typeface="+mn-lt"/>
              </a:rPr>
              <a:t>Bid Guarantee</a:t>
            </a:r>
          </a:p>
          <a:p>
            <a:pPr lvl="0">
              <a:buFont typeface="Arial" panose="020B0604020202020204" pitchFamily="34" charset="0"/>
              <a:buChar char="•"/>
            </a:pPr>
            <a:r>
              <a:rPr lang="en-US" sz="2800" dirty="0" smtClean="0">
                <a:solidFill>
                  <a:schemeClr val="tx1"/>
                </a:solidFill>
                <a:latin typeface="+mn-lt"/>
              </a:rPr>
              <a:t>Bid Data Form with Supporting Data</a:t>
            </a:r>
          </a:p>
          <a:p>
            <a:pPr lvl="0">
              <a:buFont typeface="Arial" panose="020B0604020202020204" pitchFamily="34" charset="0"/>
              <a:buChar char="•"/>
            </a:pPr>
            <a:r>
              <a:rPr lang="en-US" sz="2800" dirty="0" smtClean="0">
                <a:solidFill>
                  <a:schemeClr val="tx1"/>
                </a:solidFill>
                <a:latin typeface="+mn-lt"/>
              </a:rPr>
              <a:t>Representations and Certifications</a:t>
            </a:r>
          </a:p>
          <a:p>
            <a:pPr lvl="0">
              <a:buFont typeface="Arial" panose="020B0604020202020204" pitchFamily="34" charset="0"/>
              <a:buChar char="•"/>
            </a:pPr>
            <a:r>
              <a:rPr lang="en-US" sz="2800" dirty="0" smtClean="0">
                <a:solidFill>
                  <a:schemeClr val="tx1"/>
                </a:solidFill>
                <a:latin typeface="+mn-lt"/>
              </a:rPr>
              <a:t>List of DBE Certified Firms</a:t>
            </a:r>
          </a:p>
          <a:p>
            <a:pPr lvl="0">
              <a:buFont typeface="Arial" panose="020B0604020202020204" pitchFamily="34" charset="0"/>
              <a:buChar char="•"/>
            </a:pPr>
            <a:r>
              <a:rPr lang="en-US" sz="2800" dirty="0" smtClean="0">
                <a:solidFill>
                  <a:schemeClr val="tx1"/>
                </a:solidFill>
                <a:latin typeface="+mn-lt"/>
              </a:rPr>
              <a:t>DBE Data</a:t>
            </a:r>
          </a:p>
          <a:p>
            <a:pPr lvl="0">
              <a:buFont typeface="Arial" panose="020B0604020202020204" pitchFamily="34" charset="0"/>
              <a:buChar char="•"/>
            </a:pPr>
            <a:endParaRPr lang="en-US" sz="2800" dirty="0">
              <a:solidFill>
                <a:schemeClr val="tx1"/>
              </a:solidFill>
              <a:latin typeface="+mn-lt"/>
            </a:endParaRPr>
          </a:p>
          <a:p>
            <a:pPr lvl="0">
              <a:buFont typeface="Arial" panose="020B0604020202020204" pitchFamily="34" charset="0"/>
              <a:buChar char="•"/>
            </a:pPr>
            <a:endParaRPr lang="en-US" sz="2800" dirty="0" smtClean="0">
              <a:solidFill>
                <a:schemeClr val="tx1"/>
              </a:solidFill>
              <a:latin typeface="+mn-lt"/>
            </a:endParaRPr>
          </a:p>
          <a:p>
            <a:pPr lvl="0">
              <a:buFont typeface="Arial" panose="020B0604020202020204" pitchFamily="34" charset="0"/>
              <a:buChar char="•"/>
            </a:pPr>
            <a:r>
              <a:rPr lang="en-US" sz="2800" dirty="0" smtClean="0">
                <a:solidFill>
                  <a:schemeClr val="tx1"/>
                </a:solidFill>
                <a:latin typeface="+mn-lt"/>
              </a:rPr>
              <a:t>One (1) hard copy AND one (1) electronic copy submitted on USB</a:t>
            </a:r>
          </a:p>
        </p:txBody>
      </p:sp>
      <p:pic>
        <p:nvPicPr>
          <p:cNvPr id="9" name="Picture 12" descr="Cdrom : Blank CD Jewel Case. Fill it in with your own graphic. ">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69187" y="3121025"/>
            <a:ext cx="28575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 descr="binder.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428272" y="6169025"/>
            <a:ext cx="2798415" cy="1828800"/>
          </a:xfrm>
          <a:prstGeom prst="rect">
            <a:avLst/>
          </a:prstGeom>
          <a:solidFill>
            <a:srgbClr val="FF0000"/>
          </a:solidFill>
          <a:ln w="57150">
            <a:solidFill>
              <a:schemeClr val="accent2"/>
            </a:solidFill>
            <a:miter lim="800000"/>
            <a:headEnd/>
            <a:tailEnd/>
          </a:ln>
        </p:spPr>
      </p:pic>
    </p:spTree>
    <p:extLst>
      <p:ext uri="{BB962C8B-B14F-4D97-AF65-F5344CB8AC3E}">
        <p14:creationId xmlns:p14="http://schemas.microsoft.com/office/powerpoint/2010/main" val="22832935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17650" y="530225"/>
            <a:ext cx="9220200" cy="615553"/>
          </a:xfrm>
          <a:prstGeom prst="rect">
            <a:avLst/>
          </a:prstGeom>
        </p:spPr>
        <p:txBody>
          <a:bodyPr vert="horz" wrap="square" lIns="0" tIns="0" rIns="0" bIns="0" rtlCol="0">
            <a:spAutoFit/>
          </a:bodyPr>
          <a:lstStyle/>
          <a:p>
            <a:pPr marL="2655570" marR="6350" indent="-2642870" algn="ctr">
              <a:lnSpc>
                <a:spcPct val="100000"/>
              </a:lnSpc>
            </a:pPr>
            <a:r>
              <a:rPr lang="en-US" sz="4000" b="1" dirty="0" smtClean="0">
                <a:latin typeface="+mj-lt"/>
                <a:ea typeface="Tahoma" panose="020B0604030504040204" pitchFamily="34" charset="0"/>
                <a:cs typeface="Tahoma" panose="020B0604030504040204" pitchFamily="34" charset="0"/>
              </a:rPr>
              <a:t>Bidding Material (cont’d)</a:t>
            </a:r>
            <a:endParaRPr sz="4000" b="1" dirty="0">
              <a:latin typeface="+mj-lt"/>
              <a:ea typeface="Tahoma" panose="020B0604030504040204" pitchFamily="34" charset="0"/>
              <a:cs typeface="Tahoma" panose="020B0604030504040204" pitchFamily="34" charset="0"/>
            </a:endParaRPr>
          </a:p>
        </p:txBody>
      </p:sp>
      <p:sp>
        <p:nvSpPr>
          <p:cNvPr id="6" name="object 6"/>
          <p:cNvSpPr txBox="1">
            <a:spLocks noGrp="1"/>
          </p:cNvSpPr>
          <p:nvPr>
            <p:ph type="sldNum" sz="quarter" idx="7"/>
          </p:nvPr>
        </p:nvSpPr>
        <p:spPr>
          <a:prstGeom prst="rect">
            <a:avLst/>
          </a:prstGeom>
        </p:spPr>
        <p:txBody>
          <a:bodyPr vert="horz" wrap="square" lIns="0" tIns="0" rIns="0" bIns="0" rtlCol="0">
            <a:spAutoFit/>
          </a:bodyPr>
          <a:lstStyle/>
          <a:p>
            <a:pPr marL="127000">
              <a:lnSpc>
                <a:spcPct val="100000"/>
              </a:lnSpc>
            </a:pPr>
            <a:fld id="{81D60167-4931-47E6-BA6A-407CBD079E47}" type="slidenum">
              <a:rPr sz="1600" spc="-10" dirty="0">
                <a:latin typeface="Calibri"/>
                <a:cs typeface="Calibri"/>
              </a:rPr>
              <a:t>8</a:t>
            </a:fld>
            <a:endParaRPr sz="1600" dirty="0">
              <a:latin typeface="Calibri"/>
              <a:cs typeface="Calibri"/>
            </a:endParaRPr>
          </a:p>
        </p:txBody>
      </p:sp>
      <p:sp>
        <p:nvSpPr>
          <p:cNvPr id="7" name="Rectangle 6"/>
          <p:cNvSpPr/>
          <p:nvPr/>
        </p:nvSpPr>
        <p:spPr>
          <a:xfrm>
            <a:off x="1449211" y="2057744"/>
            <a:ext cx="9777476" cy="470000"/>
          </a:xfrm>
          <a:prstGeom prst="rect">
            <a:avLst/>
          </a:prstGeom>
        </p:spPr>
        <p:txBody>
          <a:bodyPr wrap="square">
            <a:spAutoFit/>
          </a:bodyPr>
          <a:lstStyle/>
          <a:p>
            <a:pPr lvl="1">
              <a:lnSpc>
                <a:spcPct val="107000"/>
              </a:lnSpc>
            </a:pPr>
            <a:endParaRPr lang="en-US" sz="240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Content Placeholder 1"/>
          <p:cNvSpPr txBox="1">
            <a:spLocks/>
          </p:cNvSpPr>
          <p:nvPr/>
        </p:nvSpPr>
        <p:spPr bwMode="auto">
          <a:xfrm>
            <a:off x="1136650" y="2206625"/>
            <a:ext cx="79248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noAutofit/>
          </a:bodyPr>
          <a:lstStyle>
            <a:lvl1pPr marL="341313" indent="-341313" algn="l" defTabSz="912813" rtl="0" eaLnBrk="0" fontAlgn="base" hangingPunct="0">
              <a:spcBef>
                <a:spcPct val="20000"/>
              </a:spcBef>
              <a:spcAft>
                <a:spcPct val="0"/>
              </a:spcAft>
              <a:buFont typeface="Arial" charset="0"/>
              <a:buChar char="•"/>
              <a:defRPr sz="3200" kern="1200">
                <a:solidFill>
                  <a:schemeClr val="bg1"/>
                </a:solidFill>
                <a:latin typeface="Tahoma"/>
                <a:ea typeface="+mn-ea"/>
                <a:cs typeface="Tahoma"/>
              </a:defRPr>
            </a:lvl1pPr>
            <a:lvl2pPr marL="741363" indent="-284163" algn="l" defTabSz="912813" rtl="0" eaLnBrk="0" fontAlgn="base" hangingPunct="0">
              <a:spcBef>
                <a:spcPct val="20000"/>
              </a:spcBef>
              <a:spcAft>
                <a:spcPct val="0"/>
              </a:spcAft>
              <a:buFont typeface="Arial" charset="0"/>
              <a:buChar char="–"/>
              <a:defRPr sz="2800" kern="1200">
                <a:solidFill>
                  <a:schemeClr val="bg1"/>
                </a:solidFill>
                <a:latin typeface="Tahoma"/>
                <a:ea typeface="+mn-ea"/>
                <a:cs typeface="Tahoma"/>
              </a:defRPr>
            </a:lvl2pPr>
            <a:lvl3pPr marL="1141413" indent="-227013" algn="l" defTabSz="912813" rtl="0" eaLnBrk="0" fontAlgn="base" hangingPunct="0">
              <a:spcBef>
                <a:spcPct val="20000"/>
              </a:spcBef>
              <a:spcAft>
                <a:spcPct val="0"/>
              </a:spcAft>
              <a:buFont typeface="Arial" charset="0"/>
              <a:buChar char="•"/>
              <a:defRPr sz="2400" kern="1200">
                <a:solidFill>
                  <a:schemeClr val="bg1"/>
                </a:solidFill>
                <a:latin typeface="Tahoma"/>
                <a:ea typeface="+mn-ea"/>
                <a:cs typeface="Tahoma"/>
              </a:defRPr>
            </a:lvl3pPr>
            <a:lvl4pPr marL="1598613" indent="-227013" algn="l" defTabSz="912813" rtl="0" eaLnBrk="0" fontAlgn="base" hangingPunct="0">
              <a:spcBef>
                <a:spcPct val="20000"/>
              </a:spcBef>
              <a:spcAft>
                <a:spcPct val="0"/>
              </a:spcAft>
              <a:buFont typeface="Arial" charset="0"/>
              <a:buChar char="–"/>
              <a:defRPr sz="2000" kern="1200">
                <a:solidFill>
                  <a:schemeClr val="bg1"/>
                </a:solidFill>
                <a:latin typeface="Tahoma"/>
                <a:ea typeface="+mn-ea"/>
                <a:cs typeface="Tahoma"/>
              </a:defRPr>
            </a:lvl4pPr>
            <a:lvl5pPr marL="2055813" indent="-227013" algn="l" defTabSz="912813" rtl="0" eaLnBrk="0" fontAlgn="base" hangingPunct="0">
              <a:spcBef>
                <a:spcPct val="20000"/>
              </a:spcBef>
              <a:spcAft>
                <a:spcPct val="0"/>
              </a:spcAft>
              <a:buFont typeface="Arial" charset="0"/>
              <a:buChar char="»"/>
              <a:defRPr sz="2000" kern="1200">
                <a:solidFill>
                  <a:schemeClr val="bg1"/>
                </a:solidFill>
                <a:latin typeface="Tahoma"/>
                <a:ea typeface="+mn-ea"/>
                <a:cs typeface="Tahoma"/>
              </a:defRPr>
            </a:lvl5pPr>
            <a:lvl6pPr marL="251430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53"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99"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4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buFont typeface="Arial" panose="020B0604020202020204" pitchFamily="34" charset="0"/>
              <a:buChar char="•"/>
            </a:pPr>
            <a:r>
              <a:rPr lang="en-US" sz="2800" dirty="0" smtClean="0">
                <a:solidFill>
                  <a:schemeClr val="tx1"/>
                </a:solidFill>
                <a:latin typeface="+mn-lt"/>
              </a:rPr>
              <a:t>The outside  of the envelope shall show:</a:t>
            </a:r>
          </a:p>
          <a:p>
            <a:pPr lvl="0">
              <a:buFont typeface="Arial" panose="020B0604020202020204" pitchFamily="34" charset="0"/>
              <a:buChar char="•"/>
            </a:pPr>
            <a:endParaRPr lang="en-US" sz="2800" dirty="0" smtClean="0">
              <a:solidFill>
                <a:schemeClr val="tx1"/>
              </a:solidFill>
              <a:latin typeface="+mn-lt"/>
            </a:endParaRPr>
          </a:p>
          <a:p>
            <a:pPr lvl="1">
              <a:buFont typeface="Arial" panose="020B0604020202020204" pitchFamily="34" charset="0"/>
              <a:buChar char="•"/>
            </a:pPr>
            <a:r>
              <a:rPr lang="en-US" sz="2400" dirty="0">
                <a:solidFill>
                  <a:schemeClr val="tx1"/>
                </a:solidFill>
                <a:latin typeface="+mn-lt"/>
                <a:ea typeface="Tahoma" pitchFamily="34" charset="0"/>
                <a:cs typeface="Tahoma" pitchFamily="34" charset="0"/>
              </a:rPr>
              <a:t>THE AMENDMENTS RECEIVED (</a:t>
            </a:r>
            <a:r>
              <a:rPr lang="en-US" sz="2400" dirty="0" smtClean="0">
                <a:solidFill>
                  <a:schemeClr val="tx1"/>
                </a:solidFill>
                <a:latin typeface="+mn-lt"/>
                <a:ea typeface="Tahoma" pitchFamily="34" charset="0"/>
                <a:cs typeface="Tahoma" pitchFamily="34" charset="0"/>
              </a:rPr>
              <a:t>lower-left-hand </a:t>
            </a:r>
            <a:r>
              <a:rPr lang="en-US" sz="2400" dirty="0">
                <a:solidFill>
                  <a:schemeClr val="tx1"/>
                </a:solidFill>
                <a:latin typeface="+mn-lt"/>
                <a:ea typeface="Tahoma" pitchFamily="34" charset="0"/>
                <a:cs typeface="Tahoma" pitchFamily="34" charset="0"/>
              </a:rPr>
              <a:t>corner). Failure to acknowledge all amendments may cause the Bid to be considered not </a:t>
            </a:r>
            <a:r>
              <a:rPr lang="en-US" sz="2400" dirty="0" smtClean="0">
                <a:solidFill>
                  <a:schemeClr val="tx1"/>
                </a:solidFill>
                <a:latin typeface="+mn-lt"/>
                <a:ea typeface="Tahoma" pitchFamily="34" charset="0"/>
                <a:cs typeface="Tahoma" pitchFamily="34" charset="0"/>
              </a:rPr>
              <a:t>responsive</a:t>
            </a:r>
          </a:p>
          <a:p>
            <a:pPr lvl="1">
              <a:buFont typeface="Arial" panose="020B0604020202020204" pitchFamily="34" charset="0"/>
              <a:buChar char="•"/>
            </a:pPr>
            <a:endParaRPr lang="en-US" sz="2400" dirty="0" smtClean="0">
              <a:solidFill>
                <a:schemeClr val="tx1"/>
              </a:solidFill>
              <a:latin typeface="+mn-lt"/>
              <a:ea typeface="Tahoma" pitchFamily="34" charset="0"/>
              <a:cs typeface="Tahoma" pitchFamily="34" charset="0"/>
            </a:endParaRPr>
          </a:p>
          <a:p>
            <a:pPr lvl="1">
              <a:buFont typeface="Arial" panose="020B0604020202020204" pitchFamily="34" charset="0"/>
              <a:buChar char="•"/>
            </a:pPr>
            <a:r>
              <a:rPr lang="en-US" sz="2400" dirty="0">
                <a:solidFill>
                  <a:schemeClr val="tx1"/>
                </a:solidFill>
                <a:latin typeface="+mn-lt"/>
                <a:ea typeface="Tahoma" pitchFamily="34" charset="0"/>
                <a:cs typeface="Tahoma" pitchFamily="34" charset="0"/>
              </a:rPr>
              <a:t>HOUR and DATE specified in the IFB for receipt, the IFB number, and the full legal name and address of the Bidder on the face of the envelope</a:t>
            </a:r>
            <a:endParaRPr lang="en-US" sz="2400" dirty="0">
              <a:solidFill>
                <a:schemeClr val="tx1"/>
              </a:solidFill>
              <a:latin typeface="+mn-lt"/>
            </a:endParaRPr>
          </a:p>
          <a:p>
            <a:pPr lvl="0">
              <a:buFont typeface="Arial" panose="020B0604020202020204" pitchFamily="34" charset="0"/>
              <a:buChar char="•"/>
            </a:pPr>
            <a:endParaRPr lang="en-US" sz="2800" dirty="0" smtClean="0">
              <a:solidFill>
                <a:schemeClr val="tx1"/>
              </a:solidFill>
              <a:latin typeface="+mn-lt"/>
            </a:endParaRPr>
          </a:p>
        </p:txBody>
      </p:sp>
      <p:pic>
        <p:nvPicPr>
          <p:cNvPr id="8" name="Picture 3" descr="A_Courier_Delivering_Correspondence_Royalty_Free_Clipart_Picture_110321-155592-14705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75850" y="2087481"/>
            <a:ext cx="165893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32639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17650" y="530225"/>
            <a:ext cx="9220200" cy="615553"/>
          </a:xfrm>
          <a:prstGeom prst="rect">
            <a:avLst/>
          </a:prstGeom>
        </p:spPr>
        <p:txBody>
          <a:bodyPr vert="horz" wrap="square" lIns="0" tIns="0" rIns="0" bIns="0" rtlCol="0">
            <a:spAutoFit/>
          </a:bodyPr>
          <a:lstStyle/>
          <a:p>
            <a:pPr marL="2655570" marR="6350" indent="-2642870" algn="ctr">
              <a:lnSpc>
                <a:spcPct val="100000"/>
              </a:lnSpc>
            </a:pPr>
            <a:r>
              <a:rPr lang="en-US" sz="4000" b="1" dirty="0" smtClean="0">
                <a:latin typeface="+mj-lt"/>
                <a:ea typeface="Tahoma" panose="020B0604030504040204" pitchFamily="34" charset="0"/>
                <a:cs typeface="Tahoma" panose="020B0604030504040204" pitchFamily="34" charset="0"/>
              </a:rPr>
              <a:t>Bidding Material (cont’d)</a:t>
            </a:r>
            <a:endParaRPr sz="4000" b="1" dirty="0">
              <a:latin typeface="+mj-lt"/>
              <a:ea typeface="Tahoma" panose="020B0604030504040204" pitchFamily="34" charset="0"/>
              <a:cs typeface="Tahoma" panose="020B0604030504040204" pitchFamily="34" charset="0"/>
            </a:endParaRPr>
          </a:p>
        </p:txBody>
      </p:sp>
      <p:sp>
        <p:nvSpPr>
          <p:cNvPr id="6" name="object 6"/>
          <p:cNvSpPr txBox="1">
            <a:spLocks noGrp="1"/>
          </p:cNvSpPr>
          <p:nvPr>
            <p:ph type="sldNum" sz="quarter" idx="7"/>
          </p:nvPr>
        </p:nvSpPr>
        <p:spPr>
          <a:xfrm>
            <a:off x="11118850" y="8576259"/>
            <a:ext cx="355346" cy="246221"/>
          </a:xfrm>
          <a:prstGeom prst="rect">
            <a:avLst/>
          </a:prstGeom>
        </p:spPr>
        <p:txBody>
          <a:bodyPr vert="horz" wrap="square" lIns="0" tIns="0" rIns="0" bIns="0" rtlCol="0">
            <a:spAutoFit/>
          </a:bodyPr>
          <a:lstStyle/>
          <a:p>
            <a:pPr marL="127000">
              <a:lnSpc>
                <a:spcPct val="100000"/>
              </a:lnSpc>
            </a:pPr>
            <a:fld id="{81D60167-4931-47E6-BA6A-407CBD079E47}" type="slidenum">
              <a:rPr sz="1600" spc="-10" dirty="0">
                <a:latin typeface="Calibri"/>
                <a:cs typeface="Calibri"/>
              </a:rPr>
              <a:t>9</a:t>
            </a:fld>
            <a:endParaRPr sz="1600" dirty="0">
              <a:latin typeface="Calibri"/>
              <a:cs typeface="Calibri"/>
            </a:endParaRPr>
          </a:p>
        </p:txBody>
      </p:sp>
      <p:sp>
        <p:nvSpPr>
          <p:cNvPr id="7" name="Rectangle 6"/>
          <p:cNvSpPr/>
          <p:nvPr/>
        </p:nvSpPr>
        <p:spPr>
          <a:xfrm>
            <a:off x="1449211" y="2057744"/>
            <a:ext cx="9777476" cy="470000"/>
          </a:xfrm>
          <a:prstGeom prst="rect">
            <a:avLst/>
          </a:prstGeom>
        </p:spPr>
        <p:txBody>
          <a:bodyPr wrap="square">
            <a:spAutoFit/>
          </a:bodyPr>
          <a:lstStyle/>
          <a:p>
            <a:pPr lvl="1">
              <a:lnSpc>
                <a:spcPct val="107000"/>
              </a:lnSpc>
            </a:pPr>
            <a:endParaRPr lang="en-US" sz="240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Content Placeholder 1"/>
          <p:cNvSpPr txBox="1">
            <a:spLocks/>
          </p:cNvSpPr>
          <p:nvPr/>
        </p:nvSpPr>
        <p:spPr bwMode="auto">
          <a:xfrm>
            <a:off x="1136650" y="2206625"/>
            <a:ext cx="102108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noAutofit/>
          </a:bodyPr>
          <a:lstStyle>
            <a:lvl1pPr marL="341313" indent="-341313" algn="l" defTabSz="912813" rtl="0" eaLnBrk="0" fontAlgn="base" hangingPunct="0">
              <a:spcBef>
                <a:spcPct val="20000"/>
              </a:spcBef>
              <a:spcAft>
                <a:spcPct val="0"/>
              </a:spcAft>
              <a:buFont typeface="Arial" charset="0"/>
              <a:buChar char="•"/>
              <a:defRPr sz="3200" kern="1200">
                <a:solidFill>
                  <a:schemeClr val="bg1"/>
                </a:solidFill>
                <a:latin typeface="Tahoma"/>
                <a:ea typeface="+mn-ea"/>
                <a:cs typeface="Tahoma"/>
              </a:defRPr>
            </a:lvl1pPr>
            <a:lvl2pPr marL="741363" indent="-284163" algn="l" defTabSz="912813" rtl="0" eaLnBrk="0" fontAlgn="base" hangingPunct="0">
              <a:spcBef>
                <a:spcPct val="20000"/>
              </a:spcBef>
              <a:spcAft>
                <a:spcPct val="0"/>
              </a:spcAft>
              <a:buFont typeface="Arial" charset="0"/>
              <a:buChar char="–"/>
              <a:defRPr sz="2800" kern="1200">
                <a:solidFill>
                  <a:schemeClr val="bg1"/>
                </a:solidFill>
                <a:latin typeface="Tahoma"/>
                <a:ea typeface="+mn-ea"/>
                <a:cs typeface="Tahoma"/>
              </a:defRPr>
            </a:lvl2pPr>
            <a:lvl3pPr marL="1141413" indent="-227013" algn="l" defTabSz="912813" rtl="0" eaLnBrk="0" fontAlgn="base" hangingPunct="0">
              <a:spcBef>
                <a:spcPct val="20000"/>
              </a:spcBef>
              <a:spcAft>
                <a:spcPct val="0"/>
              </a:spcAft>
              <a:buFont typeface="Arial" charset="0"/>
              <a:buChar char="•"/>
              <a:defRPr sz="2400" kern="1200">
                <a:solidFill>
                  <a:schemeClr val="bg1"/>
                </a:solidFill>
                <a:latin typeface="Tahoma"/>
                <a:ea typeface="+mn-ea"/>
                <a:cs typeface="Tahoma"/>
              </a:defRPr>
            </a:lvl3pPr>
            <a:lvl4pPr marL="1598613" indent="-227013" algn="l" defTabSz="912813" rtl="0" eaLnBrk="0" fontAlgn="base" hangingPunct="0">
              <a:spcBef>
                <a:spcPct val="20000"/>
              </a:spcBef>
              <a:spcAft>
                <a:spcPct val="0"/>
              </a:spcAft>
              <a:buFont typeface="Arial" charset="0"/>
              <a:buChar char="–"/>
              <a:defRPr sz="2000" kern="1200">
                <a:solidFill>
                  <a:schemeClr val="bg1"/>
                </a:solidFill>
                <a:latin typeface="Tahoma"/>
                <a:ea typeface="+mn-ea"/>
                <a:cs typeface="Tahoma"/>
              </a:defRPr>
            </a:lvl4pPr>
            <a:lvl5pPr marL="2055813" indent="-227013" algn="l" defTabSz="912813" rtl="0" eaLnBrk="0" fontAlgn="base" hangingPunct="0">
              <a:spcBef>
                <a:spcPct val="20000"/>
              </a:spcBef>
              <a:spcAft>
                <a:spcPct val="0"/>
              </a:spcAft>
              <a:buFont typeface="Arial" charset="0"/>
              <a:buChar char="»"/>
              <a:defRPr sz="2000" kern="1200">
                <a:solidFill>
                  <a:schemeClr val="bg1"/>
                </a:solidFill>
                <a:latin typeface="Tahoma"/>
                <a:ea typeface="+mn-ea"/>
                <a:cs typeface="Tahoma"/>
              </a:defRPr>
            </a:lvl5pPr>
            <a:lvl6pPr marL="251430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53"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99"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4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endParaRPr lang="en-US" sz="2800" dirty="0" smtClean="0">
              <a:solidFill>
                <a:schemeClr val="tx1"/>
              </a:solidFill>
              <a:latin typeface="Arial" panose="020B0604020202020204" pitchFamily="34" charset="0"/>
              <a:ea typeface="Times New Roman" pitchFamily="18" charset="0"/>
              <a:cs typeface="Arial" panose="020B0604020202020204" pitchFamily="34" charset="0"/>
            </a:endParaRPr>
          </a:p>
          <a:p>
            <a:pPr>
              <a:defRPr/>
            </a:pPr>
            <a:endParaRPr lang="en-US" sz="2800" dirty="0">
              <a:solidFill>
                <a:schemeClr val="tx1"/>
              </a:solidFill>
              <a:latin typeface="Arial" panose="020B0604020202020204" pitchFamily="34" charset="0"/>
              <a:ea typeface="Times New Roman" pitchFamily="18" charset="0"/>
              <a:cs typeface="Arial" panose="020B0604020202020204" pitchFamily="34" charset="0"/>
            </a:endParaRPr>
          </a:p>
          <a:p>
            <a:pPr>
              <a:defRPr/>
            </a:pPr>
            <a:r>
              <a:rPr lang="en-US" dirty="0" smtClean="0">
                <a:solidFill>
                  <a:schemeClr val="tx1"/>
                </a:solidFill>
                <a:latin typeface="Arial" panose="020B0604020202020204" pitchFamily="34" charset="0"/>
                <a:ea typeface="Times New Roman" pitchFamily="18" charset="0"/>
                <a:cs typeface="Arial" panose="020B0604020202020204" pitchFamily="34" charset="0"/>
              </a:rPr>
              <a:t>Bids are due March 15, 2017 no </a:t>
            </a:r>
            <a:r>
              <a:rPr lang="en-US" dirty="0">
                <a:solidFill>
                  <a:schemeClr val="tx1"/>
                </a:solidFill>
                <a:latin typeface="Arial" panose="020B0604020202020204" pitchFamily="34" charset="0"/>
                <a:ea typeface="Times New Roman" pitchFamily="18" charset="0"/>
                <a:cs typeface="Arial" panose="020B0604020202020204" pitchFamily="34" charset="0"/>
              </a:rPr>
              <a:t>later than 2:00 </a:t>
            </a:r>
            <a:r>
              <a:rPr lang="en-US" dirty="0" smtClean="0">
                <a:solidFill>
                  <a:schemeClr val="tx1"/>
                </a:solidFill>
                <a:latin typeface="Arial" panose="020B0604020202020204" pitchFamily="34" charset="0"/>
                <a:ea typeface="Times New Roman" pitchFamily="18" charset="0"/>
                <a:cs typeface="Arial" panose="020B0604020202020204" pitchFamily="34" charset="0"/>
              </a:rPr>
              <a:t>PM</a:t>
            </a:r>
            <a:r>
              <a:rPr lang="en-US" dirty="0">
                <a:solidFill>
                  <a:schemeClr val="tx1"/>
                </a:solidFill>
                <a:latin typeface="Arial" panose="020B0604020202020204" pitchFamily="34" charset="0"/>
                <a:ea typeface="Times New Roman" pitchFamily="18" charset="0"/>
                <a:cs typeface="Arial" panose="020B0604020202020204" pitchFamily="34" charset="0"/>
              </a:rPr>
              <a:t> </a:t>
            </a:r>
            <a:r>
              <a:rPr lang="en-US" dirty="0" smtClean="0">
                <a:solidFill>
                  <a:schemeClr val="tx1"/>
                </a:solidFill>
                <a:latin typeface="Arial" panose="020B0604020202020204" pitchFamily="34" charset="0"/>
                <a:ea typeface="Times New Roman" pitchFamily="18" charset="0"/>
                <a:cs typeface="Arial" panose="020B0604020202020204" pitchFamily="34" charset="0"/>
              </a:rPr>
              <a:t>delivered to WMATA JGB Meeting Room, First Floor</a:t>
            </a:r>
          </a:p>
          <a:p>
            <a:pPr>
              <a:defRPr/>
            </a:pPr>
            <a:endParaRPr lang="en-US" dirty="0">
              <a:solidFill>
                <a:schemeClr val="tx1"/>
              </a:solidFill>
              <a:latin typeface="Arial" panose="020B0604020202020204" pitchFamily="34" charset="0"/>
              <a:ea typeface="Times New Roman" pitchFamily="18" charset="0"/>
              <a:cs typeface="Arial" panose="020B0604020202020204" pitchFamily="34" charset="0"/>
            </a:endParaRPr>
          </a:p>
          <a:p>
            <a:pPr>
              <a:defRPr/>
            </a:pPr>
            <a:endParaRPr lang="en-US" dirty="0" smtClean="0">
              <a:solidFill>
                <a:schemeClr val="tx1"/>
              </a:solidFill>
              <a:latin typeface="Arial" panose="020B0604020202020204" pitchFamily="34" charset="0"/>
              <a:ea typeface="Times New Roman" pitchFamily="18" charset="0"/>
              <a:cs typeface="Arial" panose="020B0604020202020204" pitchFamily="34" charset="0"/>
            </a:endParaRPr>
          </a:p>
          <a:p>
            <a:pPr>
              <a:defRPr/>
            </a:pPr>
            <a:r>
              <a:rPr lang="en-US" altLang="en-US" b="1" dirty="0">
                <a:solidFill>
                  <a:schemeClr val="tx1"/>
                </a:solidFill>
                <a:latin typeface="+mn-lt"/>
                <a:cs typeface="Times New Roman" pitchFamily="18" charset="0"/>
              </a:rPr>
              <a:t>BASIS FOR AWARD</a:t>
            </a:r>
            <a:r>
              <a:rPr lang="en-US" altLang="en-US" dirty="0">
                <a:solidFill>
                  <a:schemeClr val="tx1"/>
                </a:solidFill>
                <a:latin typeface="+mn-lt"/>
                <a:cs typeface="Times New Roman" pitchFamily="18" charset="0"/>
              </a:rPr>
              <a:t>: </a:t>
            </a:r>
            <a:r>
              <a:rPr lang="en-US" altLang="en-US" dirty="0" smtClean="0">
                <a:solidFill>
                  <a:schemeClr val="tx1"/>
                </a:solidFill>
                <a:latin typeface="+mn-lt"/>
                <a:cs typeface="Times New Roman" pitchFamily="18" charset="0"/>
              </a:rPr>
              <a:t> </a:t>
            </a:r>
            <a:r>
              <a:rPr lang="en-US" altLang="en-US" dirty="0" smtClean="0">
                <a:solidFill>
                  <a:schemeClr val="tx1"/>
                </a:solidFill>
                <a:latin typeface="+mn-lt"/>
              </a:rPr>
              <a:t>The </a:t>
            </a:r>
            <a:r>
              <a:rPr lang="en-US" altLang="en-US" dirty="0">
                <a:solidFill>
                  <a:schemeClr val="tx1"/>
                </a:solidFill>
                <a:latin typeface="+mn-lt"/>
              </a:rPr>
              <a:t>Authority will award a contract to the lowest responsive and responsible bidder whose bid conforms to this </a:t>
            </a:r>
            <a:r>
              <a:rPr lang="en-US" altLang="en-US" dirty="0" smtClean="0">
                <a:solidFill>
                  <a:schemeClr val="tx1"/>
                </a:solidFill>
                <a:latin typeface="+mn-lt"/>
              </a:rPr>
              <a:t>IFB</a:t>
            </a:r>
            <a:endParaRPr lang="en-US" altLang="en-US" dirty="0">
              <a:solidFill>
                <a:schemeClr val="tx1"/>
              </a:solidFill>
              <a:latin typeface="+mn-lt"/>
            </a:endParaRPr>
          </a:p>
          <a:p>
            <a:pPr>
              <a:defRPr/>
            </a:pPr>
            <a:endParaRPr lang="en-US" sz="2800" dirty="0">
              <a:solidFill>
                <a:schemeClr val="tx1"/>
              </a:solidFill>
              <a:latin typeface="Arial" panose="020B0604020202020204" pitchFamily="34" charset="0"/>
              <a:cs typeface="Arial" panose="020B0604020202020204" pitchFamily="34" charset="0"/>
            </a:endParaRPr>
          </a:p>
          <a:p>
            <a:pPr lvl="0">
              <a:buFont typeface="Arial" panose="020B0604020202020204" pitchFamily="34" charset="0"/>
              <a:buChar char="•"/>
            </a:pPr>
            <a:endParaRPr lang="en-US" sz="2800" dirty="0" smtClean="0">
              <a:solidFill>
                <a:schemeClr val="tx1"/>
              </a:solidFill>
              <a:latin typeface="+mn-lt"/>
            </a:endParaRPr>
          </a:p>
          <a:p>
            <a:pPr marL="0" lvl="0" indent="0">
              <a:buNone/>
            </a:pPr>
            <a:endParaRPr lang="en-US" sz="2800" dirty="0" smtClean="0">
              <a:solidFill>
                <a:schemeClr val="tx1"/>
              </a:solidFill>
              <a:latin typeface="+mn-lt"/>
            </a:endParaRPr>
          </a:p>
        </p:txBody>
      </p:sp>
    </p:spTree>
    <p:extLst>
      <p:ext uri="{BB962C8B-B14F-4D97-AF65-F5344CB8AC3E}">
        <p14:creationId xmlns:p14="http://schemas.microsoft.com/office/powerpoint/2010/main" val="96464636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5416</TotalTime>
  <Words>3426</Words>
  <Application>Microsoft Office PowerPoint</Application>
  <PresentationFormat>Custom</PresentationFormat>
  <Paragraphs>871</Paragraphs>
  <Slides>68</Slides>
  <Notes>0</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68</vt:i4>
      </vt:variant>
    </vt:vector>
  </HeadingPairs>
  <TitlesOfParts>
    <vt:vector size="74" baseType="lpstr">
      <vt:lpstr>Arial</vt:lpstr>
      <vt:lpstr>Calibri</vt:lpstr>
      <vt:lpstr>Tahoma</vt:lpstr>
      <vt:lpstr>Times New Roman</vt:lpstr>
      <vt:lpstr>Office Theme</vt:lpstr>
      <vt:lpstr>Acrobat Document</vt:lpstr>
      <vt:lpstr>PowerPoint Presentation</vt:lpstr>
      <vt:lpstr>Opening Remarks</vt:lpstr>
      <vt:lpstr>Meeting Purpose</vt:lpstr>
      <vt:lpstr>Disclaimer</vt:lpstr>
      <vt:lpstr>IFB Solicitation Review Agenda</vt:lpstr>
      <vt:lpstr>Introductions</vt:lpstr>
      <vt:lpstr>Bidding Material</vt:lpstr>
      <vt:lpstr>Bidding Material (cont’d)</vt:lpstr>
      <vt:lpstr>Bidding Material (cont’d)</vt:lpstr>
      <vt:lpstr>Post-Bid/Pre-Award Submittals</vt:lpstr>
      <vt:lpstr>Award</vt:lpstr>
      <vt:lpstr>Scope Statement</vt:lpstr>
      <vt:lpstr>Solicitation Content</vt:lpstr>
      <vt:lpstr>Solicitation Content</vt:lpstr>
      <vt:lpstr>Solicitation Content</vt:lpstr>
      <vt:lpstr>Solicitation Content</vt:lpstr>
      <vt:lpstr>Contractor Qualifications</vt:lpstr>
      <vt:lpstr>Other Requirements</vt:lpstr>
      <vt:lpstr>Disadvantaged Business Enterprises</vt:lpstr>
      <vt:lpstr>DBE Requirements</vt:lpstr>
      <vt:lpstr>DBE Summary of Submittals</vt:lpstr>
      <vt:lpstr>DBE Summary of Submittals</vt:lpstr>
      <vt:lpstr>DBE Summary of Submittals</vt:lpstr>
      <vt:lpstr>Insurance</vt:lpstr>
      <vt:lpstr>Period of Performance</vt:lpstr>
      <vt:lpstr>Project Milestones</vt:lpstr>
      <vt:lpstr>Working Hours</vt:lpstr>
      <vt:lpstr>Liquidated Damages</vt:lpstr>
      <vt:lpstr>Bid Sheets</vt:lpstr>
      <vt:lpstr>Sample Bid Sheets</vt:lpstr>
      <vt:lpstr>Sample Bid Sheets</vt:lpstr>
      <vt:lpstr>Quantity Table</vt:lpstr>
      <vt:lpstr>Sample Quantity Table</vt:lpstr>
      <vt:lpstr>Quality Management System</vt:lpstr>
      <vt:lpstr>Safety Requirements</vt:lpstr>
      <vt:lpstr>Safety Requirements</vt:lpstr>
      <vt:lpstr>Project Management Requirements</vt:lpstr>
      <vt:lpstr>Invoice Package Submittals</vt:lpstr>
      <vt:lpstr>Project Meetings</vt:lpstr>
      <vt:lpstr>Key Dates</vt:lpstr>
      <vt:lpstr>WMATA Website</vt:lpstr>
      <vt:lpstr>PowerPoint Presentation</vt:lpstr>
      <vt:lpstr>IFB Technical Review Agenda</vt:lpstr>
      <vt:lpstr>SOW Elements/Construction Tasks</vt:lpstr>
      <vt:lpstr>Work Locations</vt:lpstr>
      <vt:lpstr>Sample Construction Tasks by Location Orange/Blue Lines</vt:lpstr>
      <vt:lpstr>Construction Tasks Details Typical Mezzanine Layout</vt:lpstr>
      <vt:lpstr>Construction Tasks Details Under-floor Duct Installation</vt:lpstr>
      <vt:lpstr>Construction Tasks Details Under-floor Duct Installation</vt:lpstr>
      <vt:lpstr>Construction Tasks Details Under-floor Duct Installation</vt:lpstr>
      <vt:lpstr>Construction Tasks Details Under-floor Duct Installation</vt:lpstr>
      <vt:lpstr>Construction Tasks Details Under-floor Duct Installation</vt:lpstr>
      <vt:lpstr>Construction Tasks Details Under-floor Duct Installation</vt:lpstr>
      <vt:lpstr>Construction Tasks Details Data Cable Installation</vt:lpstr>
      <vt:lpstr>Construction Tasks Details Data Cable Installation</vt:lpstr>
      <vt:lpstr>Construction Tasks Details Electrical Installation</vt:lpstr>
      <vt:lpstr>Construction Tasks Details Electrical Installation</vt:lpstr>
      <vt:lpstr>Construction Tasks Details Mezzanine-Specific Work Details</vt:lpstr>
      <vt:lpstr>Construction Tasks Details Mezzanine Inspection Reports - MIR</vt:lpstr>
      <vt:lpstr>Construction Tasks Details Mini-Mezzanine Layout  (1)</vt:lpstr>
      <vt:lpstr>Construction Tasks Details Mini-Mezzanine Layout  (2)</vt:lpstr>
      <vt:lpstr>Pre-Construction Submittals</vt:lpstr>
      <vt:lpstr>Site-Specific Work Plan (SSWP)</vt:lpstr>
      <vt:lpstr>Supplemental Installation Work Plans</vt:lpstr>
      <vt:lpstr>Construction Submittals</vt:lpstr>
      <vt:lpstr>Site Access &amp; Power Outage Submittal Process</vt:lpstr>
      <vt:lpstr>Site Visit Information</vt:lpstr>
      <vt:lpstr>Questions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Standard Template for Business Plan Initiation Presentation</dc:title>
  <dc:creator>Patel, Hitendra</dc:creator>
  <cp:lastModifiedBy>Roper , Errol</cp:lastModifiedBy>
  <cp:revision>269</cp:revision>
  <cp:lastPrinted>2017-02-06T21:50:41Z</cp:lastPrinted>
  <dcterms:created xsi:type="dcterms:W3CDTF">2015-07-28T15:02:08Z</dcterms:created>
  <dcterms:modified xsi:type="dcterms:W3CDTF">2017-02-16T21:25:27Z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2015-05-05T00:00:00Z</vt:filetime>
  </property>
  <property fmtid="{D5CDD505-2E9C-101B-9397-08002B2CF9AE}" pid="3" name="LastSaved">
    <vt:filetime>2015-07-28T00:00:00Z</vt:filetime>
  </property>
</Properties>
</file>